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7" r:id="rId3"/>
    <p:sldId id="298" r:id="rId4"/>
    <p:sldId id="271" r:id="rId5"/>
    <p:sldId id="305" r:id="rId6"/>
    <p:sldId id="293" r:id="rId7"/>
    <p:sldId id="276" r:id="rId8"/>
    <p:sldId id="310" r:id="rId9"/>
    <p:sldId id="308" r:id="rId10"/>
    <p:sldId id="281" r:id="rId11"/>
    <p:sldId id="307" r:id="rId12"/>
    <p:sldId id="311" r:id="rId13"/>
    <p:sldId id="28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00FA71"/>
    <a:srgbClr val="009999"/>
    <a:srgbClr val="000068"/>
    <a:srgbClr val="0000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54" autoAdjust="0"/>
  </p:normalViewPr>
  <p:slideViewPr>
    <p:cSldViewPr>
      <p:cViewPr varScale="1">
        <p:scale>
          <a:sx n="87" d="100"/>
          <a:sy n="87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266D8-8F49-4F83-8F88-86CE580DB527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BC66-B748-4B18-A4F1-CCF84857E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0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D6D4-DD5D-4FA5-910D-E9A85DF3EA47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88EFB-D1DD-453F-8218-2473DC9FD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8EFB-D1DD-453F-8218-2473DC9FDA1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692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4213" indent="-286236" defTabSz="893692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4943" indent="-228989" defTabSz="893692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2920" indent="-228989" defTabSz="893692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60898" indent="-228989" defTabSz="893692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8875" indent="-228989" algn="ctr" defTabSz="893692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6852" indent="-228989" algn="ctr" defTabSz="893692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34829" indent="-228989" algn="ctr" defTabSz="893692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92807" indent="-228989" algn="ctr" defTabSz="893692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B9A62-9AEF-4B7D-8BFE-B3649ACA0D61}" type="slidenum">
              <a:rPr lang="fr-FR" sz="1900" u="none"/>
              <a:pPr eaLnBrk="1" hangingPunct="1"/>
              <a:t>7</a:t>
            </a:fld>
            <a:endParaRPr lang="fr-FR" sz="1900" u="none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73588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1682"/>
            <a:ext cx="5028987" cy="4117945"/>
          </a:xfrm>
          <a:noFill/>
        </p:spPr>
        <p:txBody>
          <a:bodyPr lIns="90942" tIns="45471" rIns="90942" bIns="45471"/>
          <a:lstStyle/>
          <a:p>
            <a:pPr defTabSz="900052">
              <a:spcBef>
                <a:spcPts val="0"/>
              </a:spcBef>
              <a:buSzPct val="100000"/>
            </a:pPr>
            <a:endParaRPr lang="en-US" baseline="0" dirty="0" smtClean="0"/>
          </a:p>
          <a:p>
            <a:pPr defTabSz="900052">
              <a:spcBef>
                <a:spcPts val="0"/>
              </a:spcBef>
              <a:buSzPct val="100000"/>
            </a:pP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6548438"/>
            <a:ext cx="9144000" cy="1587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4571999" y="6550025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SOLEIL Program </a:t>
            </a:r>
            <a:r>
              <a:rPr lang="fr-FR" sz="1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fr-FR" sz="1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 sciences,</a:t>
            </a:r>
            <a:r>
              <a:rPr lang="fr-FR" sz="1200" b="1" baseline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baseline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fr-FR" sz="1200" b="1" baseline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16th 2017 </a:t>
            </a:r>
            <a:endParaRPr lang="fr-FR" sz="1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/>
          <a:stretch>
            <a:fillRect/>
          </a:stretch>
        </p:blipFill>
        <p:spPr bwMode="auto">
          <a:xfrm>
            <a:off x="0" y="12700"/>
            <a:ext cx="16160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1582629" y="571730"/>
            <a:ext cx="5748692" cy="0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" name="Group 48"/>
          <p:cNvGrpSpPr>
            <a:grpSpLocks/>
          </p:cNvGrpSpPr>
          <p:nvPr userDrawn="1"/>
        </p:nvGrpSpPr>
        <p:grpSpPr bwMode="auto">
          <a:xfrm>
            <a:off x="7725301" y="103976"/>
            <a:ext cx="1296988" cy="1271587"/>
            <a:chOff x="2017" y="1616"/>
            <a:chExt cx="1433" cy="1405"/>
          </a:xfrm>
        </p:grpSpPr>
        <p:sp>
          <p:nvSpPr>
            <p:cNvPr id="8" name="Oval 49"/>
            <p:cNvSpPr>
              <a:spLocks noChangeArrowheads="1"/>
            </p:cNvSpPr>
            <p:nvPr/>
          </p:nvSpPr>
          <p:spPr bwMode="auto">
            <a:xfrm>
              <a:off x="3277" y="2130"/>
              <a:ext cx="173" cy="2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 flipH="1" flipV="1">
              <a:off x="2136" y="2089"/>
              <a:ext cx="1218" cy="15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AutoShape 51" descr="Marbre blanc"/>
            <p:cNvSpPr>
              <a:spLocks noChangeArrowheads="1"/>
            </p:cNvSpPr>
            <p:nvPr/>
          </p:nvSpPr>
          <p:spPr bwMode="auto">
            <a:xfrm>
              <a:off x="2064" y="1661"/>
              <a:ext cx="908" cy="785"/>
            </a:xfrm>
            <a:prstGeom prst="triangle">
              <a:avLst>
                <a:gd name="adj" fmla="val 500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>
              <a:off x="2454" y="1842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solidFill>
              <a:srgbClr val="37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2200" y="2251"/>
              <a:ext cx="136" cy="136"/>
            </a:xfrm>
            <a:prstGeom prst="ellipse">
              <a:avLst/>
            </a:prstGeom>
            <a:solidFill>
              <a:srgbClr val="37D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2699" y="2261"/>
              <a:ext cx="115" cy="115"/>
            </a:xfrm>
            <a:prstGeom prst="rect">
              <a:avLst/>
            </a:prstGeom>
            <a:solidFill>
              <a:srgbClr val="37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H="1">
              <a:off x="2576" y="2132"/>
              <a:ext cx="814" cy="1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 flipH="1" flipV="1">
              <a:off x="2568" y="2150"/>
              <a:ext cx="754" cy="20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2017" y="2388"/>
              <a:ext cx="113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b="1" i="1">
                  <a:solidFill>
                    <a:srgbClr val="FFCC00"/>
                  </a:solidFill>
                </a:rPr>
                <a:t>SWING</a:t>
              </a:r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auto">
            <a:xfrm rot="-4973013">
              <a:off x="2842" y="1848"/>
              <a:ext cx="189" cy="69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 flipV="1">
              <a:off x="3282" y="2146"/>
              <a:ext cx="32" cy="3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H="1" flipV="1">
              <a:off x="3258" y="2294"/>
              <a:ext cx="38" cy="4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018" y="1616"/>
              <a:ext cx="998" cy="140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3600" kern="10">
                  <a:ln w="1587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37D9FF"/>
                  </a:solidFill>
                  <a:latin typeface="Arial"/>
                  <a:cs typeface="Arial"/>
                </a:rPr>
                <a:t>SAXS - WAXS - GISAXS</a:t>
              </a:r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3348" y="2236"/>
              <a:ext cx="23" cy="2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506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0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1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5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14003" y="31750"/>
            <a:ext cx="1339850" cy="379413"/>
          </a:xfrm>
        </p:spPr>
        <p:txBody>
          <a:bodyPr/>
          <a:lstStyle>
            <a:lvl1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2pPr>
            <a:lvl3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3pPr>
            <a:lvl4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4pPr>
            <a:lvl5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14003" y="31750"/>
            <a:ext cx="1339850" cy="379413"/>
          </a:xfrm>
        </p:spPr>
        <p:txBody>
          <a:bodyPr/>
          <a:lstStyle>
            <a:lvl1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2pPr>
            <a:lvl3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3pPr>
            <a:lvl4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4pPr>
            <a:lvl5pPr>
              <a:defRPr sz="2000" b="1">
                <a:solidFill>
                  <a:schemeClr val="accent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/>
          <a:stretch>
            <a:fillRect/>
          </a:stretch>
        </p:blipFill>
        <p:spPr bwMode="auto">
          <a:xfrm>
            <a:off x="0" y="12700"/>
            <a:ext cx="16160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447800" y="584200"/>
            <a:ext cx="7467600" cy="1588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6548438"/>
            <a:ext cx="9144000" cy="1587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9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31/01/2018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5" y="743603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6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3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7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8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A014-8565-4F62-BACF-5464D0C69374}" type="datetimeFigureOut">
              <a:rPr lang="fr-FR" smtClean="0"/>
              <a:pPr/>
              <a:t>31/01/2018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77A6-E701-4C74-A701-5D83A38969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0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5.png"/><Relationship Id="rId10" Type="http://schemas.openxmlformats.org/officeDocument/2006/relationships/image" Target="../media/image30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5049" y="687729"/>
            <a:ext cx="9144000" cy="163520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Biology at SWING beamline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899592" y="4581128"/>
            <a:ext cx="7442978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Thureau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Bizien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Pérez, Y.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Liatimi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Synchrotron Soleil, Gif-sur-Yvette, France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/>
          <a:stretch>
            <a:fillRect/>
          </a:stretch>
        </p:blipFill>
        <p:spPr bwMode="auto">
          <a:xfrm>
            <a:off x="0" y="12700"/>
            <a:ext cx="16160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548438"/>
            <a:ext cx="9144000" cy="1587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582629" y="571730"/>
            <a:ext cx="5748692" cy="0"/>
          </a:xfrm>
          <a:prstGeom prst="line">
            <a:avLst/>
          </a:prstGeom>
          <a:noFill/>
          <a:ln w="3816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7725301" y="103976"/>
            <a:ext cx="1296988" cy="1271587"/>
            <a:chOff x="2017" y="1616"/>
            <a:chExt cx="1433" cy="1405"/>
          </a:xfrm>
        </p:grpSpPr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277" y="2130"/>
              <a:ext cx="173" cy="2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 flipH="1" flipV="1">
              <a:off x="2136" y="2089"/>
              <a:ext cx="1218" cy="15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AutoShape 51" descr="Marbre blanc"/>
            <p:cNvSpPr>
              <a:spLocks noChangeArrowheads="1"/>
            </p:cNvSpPr>
            <p:nvPr/>
          </p:nvSpPr>
          <p:spPr bwMode="auto">
            <a:xfrm>
              <a:off x="2064" y="1661"/>
              <a:ext cx="908" cy="785"/>
            </a:xfrm>
            <a:prstGeom prst="triangle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>
              <a:off x="2454" y="1842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solidFill>
              <a:srgbClr val="37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2200" y="2251"/>
              <a:ext cx="136" cy="136"/>
            </a:xfrm>
            <a:prstGeom prst="ellipse">
              <a:avLst/>
            </a:prstGeom>
            <a:solidFill>
              <a:srgbClr val="37D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2699" y="2261"/>
              <a:ext cx="115" cy="115"/>
            </a:xfrm>
            <a:prstGeom prst="rect">
              <a:avLst/>
            </a:prstGeom>
            <a:solidFill>
              <a:srgbClr val="37D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H="1">
              <a:off x="2576" y="2132"/>
              <a:ext cx="814" cy="1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 flipH="1" flipV="1">
              <a:off x="2568" y="2150"/>
              <a:ext cx="754" cy="20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2017" y="2388"/>
              <a:ext cx="113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b="1" i="1">
                  <a:solidFill>
                    <a:srgbClr val="FFCC00"/>
                  </a:solidFill>
                </a:rPr>
                <a:t>SWING</a:t>
              </a:r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auto">
            <a:xfrm rot="-4973013">
              <a:off x="2842" y="1848"/>
              <a:ext cx="189" cy="69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 flipV="1">
              <a:off x="3282" y="2146"/>
              <a:ext cx="32" cy="3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H="1" flipV="1">
              <a:off x="3258" y="2294"/>
              <a:ext cx="38" cy="4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018" y="1616"/>
              <a:ext cx="998" cy="140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3600" kern="10">
                  <a:ln w="1587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37D9FF"/>
                  </a:solidFill>
                  <a:latin typeface="Arial"/>
                  <a:cs typeface="Arial"/>
                </a:rPr>
                <a:t>SAXS - WAXS - GISAXS</a:t>
              </a:r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3348" y="2236"/>
              <a:ext cx="23" cy="2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0"/>
          <a:stretch/>
        </p:blipFill>
        <p:spPr>
          <a:xfrm>
            <a:off x="2869826" y="2530776"/>
            <a:ext cx="3404348" cy="17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405726" y="1177354"/>
            <a:ext cx="2870130" cy="4411885"/>
          </a:xfrm>
          <a:prstGeom prst="roundRect">
            <a:avLst>
              <a:gd name="adj" fmla="val 42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8" y="1337730"/>
            <a:ext cx="2464326" cy="356768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263569" y="44624"/>
            <a:ext cx="661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/>
            <a:r>
              <a:rPr lang="en-US" b="1" dirty="0" smtClean="0"/>
              <a:t>MEMPROT : Correlations between parameters in the corona geometrical model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05726" y="5066020"/>
            <a:ext cx="2957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Pérez J. &amp; Koutsioubas, A</a:t>
            </a:r>
            <a:r>
              <a:rPr lang="pt-BR" sz="1400" dirty="0" smtClean="0"/>
              <a:t>. </a:t>
            </a:r>
            <a:r>
              <a:rPr lang="pt-BR" sz="1400" dirty="0"/>
              <a:t>Acta </a:t>
            </a:r>
            <a:r>
              <a:rPr lang="pt-BR" sz="1400" dirty="0" smtClean="0"/>
              <a:t>Cryst</a:t>
            </a:r>
            <a:r>
              <a:rPr lang="pt-BR" sz="1400" dirty="0"/>
              <a:t>.</a:t>
            </a:r>
            <a:r>
              <a:rPr lang="pt-BR" sz="1400" dirty="0" smtClean="0"/>
              <a:t> </a:t>
            </a:r>
            <a:r>
              <a:rPr lang="pt-BR" sz="1400" dirty="0"/>
              <a:t>(2014</a:t>
            </a:r>
            <a:r>
              <a:rPr lang="pt-BR" sz="1400" dirty="0" smtClean="0"/>
              <a:t>)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456690" y="762056"/>
            <a:ext cx="5579805" cy="6016812"/>
            <a:chOff x="3456690" y="762056"/>
            <a:chExt cx="5579805" cy="601681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3456690" y="836711"/>
              <a:ext cx="5579805" cy="5942157"/>
            </a:xfrm>
            <a:prstGeom prst="roundRect">
              <a:avLst>
                <a:gd name="adj" fmla="val 4277"/>
              </a:avLst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879047"/>
              <a:ext cx="4073213" cy="286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6" r="23309"/>
            <a:stretch/>
          </p:blipFill>
          <p:spPr>
            <a:xfrm>
              <a:off x="6702686" y="1131388"/>
              <a:ext cx="2203603" cy="265765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3" t="9462" r="23097" b="9691"/>
            <a:stretch/>
          </p:blipFill>
          <p:spPr>
            <a:xfrm>
              <a:off x="3887924" y="1131388"/>
              <a:ext cx="2664296" cy="265765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420149" y="762056"/>
              <a:ext cx="23560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DeltaHasR-HasA</a:t>
              </a:r>
              <a:r>
                <a:rPr lang="en-US" b="1" dirty="0"/>
                <a:t> shape</a:t>
              </a:r>
            </a:p>
          </p:txBody>
        </p:sp>
      </p:grpSp>
      <p:pic>
        <p:nvPicPr>
          <p:cNvPr id="20" name="Picture 3" descr="logo officiel quadri tif_30 mai 199 Mo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496" y="6093296"/>
            <a:ext cx="35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Why not also on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IspyB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18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16632"/>
            <a:ext cx="5166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HasR-HasA</a:t>
            </a:r>
            <a:r>
              <a:rPr lang="en-US" sz="2000" b="1" dirty="0" smtClean="0">
                <a:solidFill>
                  <a:srgbClr val="000000"/>
                </a:solidFill>
              </a:rPr>
              <a:t>, now including the signal domain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-1059" r="3053" b="6376"/>
          <a:stretch/>
        </p:blipFill>
        <p:spPr bwMode="auto">
          <a:xfrm>
            <a:off x="179512" y="1236822"/>
            <a:ext cx="5673460" cy="4056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cxnSp>
        <p:nvCxnSpPr>
          <p:cNvPr id="37" name="Connecteur droit avec flèche 36"/>
          <p:cNvCxnSpPr/>
          <p:nvPr/>
        </p:nvCxnSpPr>
        <p:spPr bwMode="auto">
          <a:xfrm flipV="1">
            <a:off x="4338146" y="2060848"/>
            <a:ext cx="2394094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15639" r="28262" b="3542"/>
          <a:stretch/>
        </p:blipFill>
        <p:spPr bwMode="auto">
          <a:xfrm>
            <a:off x="7106427" y="2748737"/>
            <a:ext cx="2062557" cy="3189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04390" y="764704"/>
            <a:ext cx="5005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</a:rPr>
              <a:t>Dadimodo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rgbClr val="000000"/>
                </a:solidFill>
              </a:rPr>
              <a:t> specially adapted for coarse grain corona</a:t>
            </a:r>
            <a:endParaRPr lang="fr-FR" sz="1400" dirty="0"/>
          </a:p>
        </p:txBody>
      </p:sp>
      <p:cxnSp>
        <p:nvCxnSpPr>
          <p:cNvPr id="35" name="Connecteur droit avec flèche 34"/>
          <p:cNvCxnSpPr/>
          <p:nvPr/>
        </p:nvCxnSpPr>
        <p:spPr bwMode="auto">
          <a:xfrm>
            <a:off x="4338146" y="3526004"/>
            <a:ext cx="2754134" cy="4070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5732621" y="2365429"/>
            <a:ext cx="175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CC"/>
                </a:solidFill>
              </a:rPr>
              <a:t>Average position in presence of </a:t>
            </a:r>
            <a:r>
              <a:rPr lang="en-US" sz="1600" b="1" dirty="0" err="1" smtClean="0">
                <a:solidFill>
                  <a:srgbClr val="CC00CC"/>
                </a:solidFill>
              </a:rPr>
              <a:t>HasA</a:t>
            </a:r>
            <a:endParaRPr lang="fr-FR" sz="1400" dirty="0">
              <a:solidFill>
                <a:srgbClr val="CC00CC"/>
              </a:solidFill>
            </a:endParaRPr>
          </a:p>
        </p:txBody>
      </p:sp>
      <p:sp>
        <p:nvSpPr>
          <p:cNvPr id="28679" name="Rectangle 28678"/>
          <p:cNvSpPr/>
          <p:nvPr/>
        </p:nvSpPr>
        <p:spPr>
          <a:xfrm>
            <a:off x="5852972" y="4149080"/>
            <a:ext cx="1629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Average position in </a:t>
            </a:r>
            <a:r>
              <a:rPr lang="en-US" sz="1600" b="1" dirty="0" smtClean="0">
                <a:solidFill>
                  <a:srgbClr val="FF0000"/>
                </a:solidFill>
              </a:rPr>
              <a:t>the absence of </a:t>
            </a:r>
            <a:r>
              <a:rPr lang="en-US" sz="1600" b="1" dirty="0" err="1">
                <a:solidFill>
                  <a:srgbClr val="FF0000"/>
                </a:solidFill>
              </a:rPr>
              <a:t>HasA</a:t>
            </a:r>
            <a:endParaRPr lang="fr-FR" sz="1400" dirty="0">
              <a:solidFill>
                <a:srgbClr val="FF0000"/>
              </a:solidFill>
            </a:endParaRPr>
          </a:p>
        </p:txBody>
      </p:sp>
      <p:grpSp>
        <p:nvGrpSpPr>
          <p:cNvPr id="28681" name="Groupe 28680"/>
          <p:cNvGrpSpPr/>
          <p:nvPr/>
        </p:nvGrpSpPr>
        <p:grpSpPr>
          <a:xfrm>
            <a:off x="115415" y="5373216"/>
            <a:ext cx="5248673" cy="584775"/>
            <a:chOff x="115415" y="5733256"/>
            <a:chExt cx="5248673" cy="584775"/>
          </a:xfrm>
        </p:grpSpPr>
        <p:sp>
          <p:nvSpPr>
            <p:cNvPr id="47" name="Rectangle 46"/>
            <p:cNvSpPr/>
            <p:nvPr/>
          </p:nvSpPr>
          <p:spPr>
            <a:xfrm>
              <a:off x="683568" y="5733256"/>
              <a:ext cx="4680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9999"/>
                  </a:solidFill>
                </a:rPr>
                <a:t>The interaction of </a:t>
              </a:r>
              <a:r>
                <a:rPr lang="en-US" sz="1600" b="1" dirty="0" err="1" smtClean="0">
                  <a:solidFill>
                    <a:srgbClr val="009999"/>
                  </a:solidFill>
                </a:rPr>
                <a:t>HasA</a:t>
              </a:r>
              <a:r>
                <a:rPr lang="en-US" sz="1600" b="1" dirty="0" smtClean="0">
                  <a:solidFill>
                    <a:srgbClr val="009999"/>
                  </a:solidFill>
                </a:rPr>
                <a:t> with </a:t>
              </a:r>
              <a:r>
                <a:rPr lang="en-US" sz="1600" b="1" dirty="0" err="1" smtClean="0">
                  <a:solidFill>
                    <a:srgbClr val="009999"/>
                  </a:solidFill>
                </a:rPr>
                <a:t>HasR</a:t>
              </a:r>
              <a:r>
                <a:rPr lang="en-US" sz="1600" b="1" dirty="0" smtClean="0">
                  <a:solidFill>
                    <a:srgbClr val="009999"/>
                  </a:solidFill>
                </a:rPr>
                <a:t> seems to bring the signaling domain closer to the membrane</a:t>
              </a:r>
              <a:endParaRPr lang="fr-FR" sz="1400" dirty="0">
                <a:solidFill>
                  <a:srgbClr val="009999"/>
                </a:solidFill>
              </a:endParaRPr>
            </a:p>
          </p:txBody>
        </p:sp>
        <p:sp>
          <p:nvSpPr>
            <p:cNvPr id="28680" name="Flèche vers le bas 28679"/>
            <p:cNvSpPr/>
            <p:nvPr/>
          </p:nvSpPr>
          <p:spPr bwMode="auto">
            <a:xfrm rot="16200000">
              <a:off x="191779" y="5805263"/>
              <a:ext cx="288032" cy="440759"/>
            </a:xfrm>
            <a:prstGeom prst="downArrow">
              <a:avLst/>
            </a:prstGeom>
            <a:solidFill>
              <a:srgbClr val="009999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rgbClr val="00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415" y="1052156"/>
            <a:ext cx="512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Wojtowicz</a:t>
            </a:r>
            <a:r>
              <a:rPr lang="fr-FR" dirty="0" smtClean="0"/>
              <a:t> </a:t>
            </a:r>
            <a:r>
              <a:rPr lang="fr-FR" i="1" dirty="0" smtClean="0"/>
              <a:t>et al.</a:t>
            </a:r>
            <a:r>
              <a:rPr lang="fr-FR" dirty="0" smtClean="0"/>
              <a:t>, </a:t>
            </a:r>
            <a:r>
              <a:rPr lang="de-DE" dirty="0" err="1" smtClean="0"/>
              <a:t>Biochem</a:t>
            </a:r>
            <a:r>
              <a:rPr lang="de-DE" dirty="0"/>
              <a:t>. J. (2016) </a:t>
            </a:r>
            <a:r>
              <a:rPr lang="de-DE" b="1" dirty="0"/>
              <a:t>473</a:t>
            </a:r>
            <a:r>
              <a:rPr lang="de-DE" dirty="0"/>
              <a:t>, 2239–2248</a:t>
            </a:r>
            <a:endParaRPr lang="fr-FR" dirty="0"/>
          </a:p>
        </p:txBody>
      </p:sp>
      <p:pic>
        <p:nvPicPr>
          <p:cNvPr id="18" name="Picture 3" descr="logo officiel quadri tif_30 mai 199 Mo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6855" r="29031" b="7824"/>
          <a:stretch/>
        </p:blipFill>
        <p:spPr bwMode="auto">
          <a:xfrm>
            <a:off x="6876256" y="225037"/>
            <a:ext cx="2064516" cy="276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483768" y="6102315"/>
            <a:ext cx="35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Why not also on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IspyB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43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971600" y="175603"/>
            <a:ext cx="8136904" cy="4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1800" kern="0" dirty="0" smtClean="0"/>
              <a:t>To resume, on Swing Beamline:</a:t>
            </a:r>
            <a:endParaRPr lang="en-US" sz="1800" kern="0" dirty="0"/>
          </a:p>
        </p:txBody>
      </p:sp>
      <p:pic>
        <p:nvPicPr>
          <p:cNvPr id="5" name="Picture 3" descr="logo officiel quadri tif_30 mai 199 M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984" y="1274322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Saxs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11" name="Flèche vers le bas 10"/>
          <p:cNvSpPr/>
          <p:nvPr/>
        </p:nvSpPr>
        <p:spPr>
          <a:xfrm>
            <a:off x="1238068" y="1837458"/>
            <a:ext cx="360040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984" y="2472602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AutoBioSaxs</a:t>
            </a:r>
            <a:endParaRPr lang="en-US" dirty="0"/>
          </a:p>
        </p:txBody>
      </p:sp>
      <p:sp>
        <p:nvSpPr>
          <p:cNvPr id="13" name="Flèche vers le bas 12"/>
          <p:cNvSpPr/>
          <p:nvPr/>
        </p:nvSpPr>
        <p:spPr>
          <a:xfrm>
            <a:off x="1238068" y="3035738"/>
            <a:ext cx="360040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1984" y="3670882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IspyB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1829786" y="5661248"/>
            <a:ext cx="2527403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</a:t>
            </a:r>
          </a:p>
          <a:p>
            <a:pPr algn="ctr"/>
            <a:r>
              <a:rPr lang="en-US" sz="1400" dirty="0" smtClean="0"/>
              <a:t>Simple Project &amp; BAGs (confidentiality)</a:t>
            </a:r>
            <a:endParaRPr lang="en-US" sz="1400" dirty="0"/>
          </a:p>
        </p:txBody>
      </p:sp>
      <p:sp>
        <p:nvSpPr>
          <p:cNvPr id="16" name="Flèche vers le bas 15"/>
          <p:cNvSpPr/>
          <p:nvPr/>
        </p:nvSpPr>
        <p:spPr>
          <a:xfrm rot="8475447">
            <a:off x="1933266" y="5256139"/>
            <a:ext cx="360040" cy="57132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1984" y="4725144"/>
            <a:ext cx="187220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IspyB</a:t>
            </a:r>
            <a:r>
              <a:rPr lang="en-US" dirty="0" smtClean="0"/>
              <a:t> via Sunset</a:t>
            </a:r>
            <a:endParaRPr lang="en-US" dirty="0"/>
          </a:p>
        </p:txBody>
      </p:sp>
      <p:sp>
        <p:nvSpPr>
          <p:cNvPr id="19" name="Flèche vers le bas 18"/>
          <p:cNvSpPr/>
          <p:nvPr/>
        </p:nvSpPr>
        <p:spPr>
          <a:xfrm rot="10800000">
            <a:off x="1238068" y="4234018"/>
            <a:ext cx="360040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e 37"/>
          <p:cNvGrpSpPr/>
          <p:nvPr/>
        </p:nvGrpSpPr>
        <p:grpSpPr>
          <a:xfrm>
            <a:off x="2530758" y="2714162"/>
            <a:ext cx="4424629" cy="4027206"/>
            <a:chOff x="2530758" y="2714162"/>
            <a:chExt cx="4424629" cy="4027206"/>
          </a:xfrm>
        </p:grpSpPr>
        <p:sp>
          <p:nvSpPr>
            <p:cNvPr id="17" name="Flèche vers le bas 16"/>
            <p:cNvSpPr/>
            <p:nvPr/>
          </p:nvSpPr>
          <p:spPr>
            <a:xfrm rot="16568030">
              <a:off x="3381526" y="1863394"/>
              <a:ext cx="360040" cy="2061576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39358" y="2924944"/>
              <a:ext cx="1872208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IspyB</a:t>
              </a:r>
              <a:r>
                <a:rPr lang="en-US" dirty="0" smtClean="0"/>
                <a:t> Test Database</a:t>
              </a:r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427984" y="5661248"/>
              <a:ext cx="2527403" cy="108012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Soleil Staff</a:t>
              </a:r>
              <a:endParaRPr lang="en-US" sz="1400" dirty="0"/>
            </a:p>
          </p:txBody>
        </p:sp>
        <p:sp>
          <p:nvSpPr>
            <p:cNvPr id="23" name="Flèche vers le bas 22"/>
            <p:cNvSpPr/>
            <p:nvPr/>
          </p:nvSpPr>
          <p:spPr>
            <a:xfrm rot="10800000">
              <a:off x="5495442" y="3501007"/>
              <a:ext cx="360040" cy="576064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39358" y="4149080"/>
              <a:ext cx="1872208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EXI (direct access)</a:t>
              </a:r>
              <a:endParaRPr lang="en-US" dirty="0"/>
            </a:p>
          </p:txBody>
        </p:sp>
        <p:sp>
          <p:nvSpPr>
            <p:cNvPr id="26" name="Flèche vers le bas 25"/>
            <p:cNvSpPr/>
            <p:nvPr/>
          </p:nvSpPr>
          <p:spPr>
            <a:xfrm rot="10800000">
              <a:off x="5495441" y="4725142"/>
              <a:ext cx="360040" cy="77745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95936" y="959023"/>
            <a:ext cx="4648363" cy="1454499"/>
            <a:chOff x="5652122" y="854187"/>
            <a:chExt cx="3423942" cy="1454499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5652122" y="854187"/>
              <a:ext cx="3423942" cy="145449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744970" y="863583"/>
              <a:ext cx="3187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Just some ideas to add more data on </a:t>
              </a:r>
              <a:r>
                <a:rPr lang="en-US" b="1" dirty="0" err="1" smtClean="0"/>
                <a:t>IspyB</a:t>
              </a:r>
              <a:endParaRPr lang="en-US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744970" y="1320714"/>
              <a:ext cx="2777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err="1" smtClean="0"/>
                <a:t>Mals</a:t>
              </a:r>
              <a:r>
                <a:rPr lang="en-US" dirty="0"/>
                <a:t>,</a:t>
              </a:r>
              <a:r>
                <a:rPr lang="en-US" dirty="0" smtClean="0"/>
                <a:t> RI &amp; </a:t>
              </a:r>
              <a:r>
                <a:rPr lang="en-US" dirty="0" err="1" smtClean="0"/>
                <a:t>fluoresence</a:t>
              </a:r>
              <a:r>
                <a:rPr lang="en-US" dirty="0" smtClean="0"/>
                <a:t> </a:t>
              </a:r>
              <a:r>
                <a:rPr lang="en-US" dirty="0" err="1" smtClean="0"/>
                <a:t>profils</a:t>
              </a:r>
              <a:r>
                <a:rPr lang="en-US" dirty="0" smtClean="0"/>
                <a:t> curves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Membrane proteins (EMBL-HH)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Atomic models</a:t>
              </a:r>
              <a:endParaRPr lang="en-US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493356" y="4104010"/>
            <a:ext cx="1915843" cy="1510459"/>
            <a:chOff x="2493356" y="4104010"/>
            <a:chExt cx="1915843" cy="1510459"/>
          </a:xfrm>
        </p:grpSpPr>
        <p:sp>
          <p:nvSpPr>
            <p:cNvPr id="30" name="Flèche vers le bas 29"/>
            <p:cNvSpPr/>
            <p:nvPr/>
          </p:nvSpPr>
          <p:spPr>
            <a:xfrm rot="10800000">
              <a:off x="3106264" y="5301207"/>
              <a:ext cx="360040" cy="31326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17424" y="4725144"/>
              <a:ext cx="1872208" cy="5040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EXI via Sunset</a:t>
              </a:r>
              <a:endParaRPr lang="en-US" dirty="0"/>
            </a:p>
          </p:txBody>
        </p:sp>
        <p:sp>
          <p:nvSpPr>
            <p:cNvPr id="33" name="Flèche vers le bas 32"/>
            <p:cNvSpPr/>
            <p:nvPr/>
          </p:nvSpPr>
          <p:spPr>
            <a:xfrm rot="8475447">
              <a:off x="2493356" y="4104010"/>
              <a:ext cx="360040" cy="571328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009329" y="4205008"/>
              <a:ext cx="139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In few weeks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6732240" y="3369364"/>
            <a:ext cx="234382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EXI development to be done by Soleil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Modification of IHM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Including ESRF request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Reprocessing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54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descr="logo Ospedale San Mart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2079"/>
            <a:ext cx="1131391" cy="4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13" y="4750561"/>
            <a:ext cx="1081819" cy="3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35513" y="88255"/>
            <a:ext cx="2023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Contributors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390" y="1600696"/>
            <a:ext cx="36605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err="1" smtClean="0">
                <a:latin typeface="Comic Sans MS" pitchFamily="66" charset="0"/>
              </a:rPr>
              <a:t>AutoBioSAXS</a:t>
            </a:r>
            <a:r>
              <a:rPr lang="fr-FR" sz="1600" dirty="0" smtClean="0">
                <a:latin typeface="Comic Sans MS" pitchFamily="66" charset="0"/>
              </a:rPr>
              <a:t> – Foxtrot - </a:t>
            </a:r>
            <a:r>
              <a:rPr lang="fr-FR" sz="1600" dirty="0" err="1" smtClean="0">
                <a:latin typeface="Comic Sans MS" pitchFamily="66" charset="0"/>
              </a:rPr>
              <a:t>IspyB</a:t>
            </a:r>
            <a:endParaRPr lang="fr-FR" sz="1600" dirty="0" smtClean="0">
              <a:latin typeface="Comic Sans MS" pitchFamily="66" charset="0"/>
            </a:endParaRP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smtClean="0">
                <a:latin typeface="Comic Sans MS" pitchFamily="66" charset="0"/>
              </a:rPr>
              <a:t>Majid </a:t>
            </a:r>
            <a:r>
              <a:rPr lang="fr-FR" sz="1600" dirty="0" err="1" smtClean="0">
                <a:latin typeface="Comic Sans MS" pitchFamily="66" charset="0"/>
              </a:rPr>
              <a:t>Ounsy</a:t>
            </a:r>
            <a:r>
              <a:rPr lang="fr-FR" sz="1600" dirty="0" smtClean="0">
                <a:latin typeface="Comic Sans MS" pitchFamily="66" charset="0"/>
              </a:rPr>
              <a:t> (ICA)</a:t>
            </a: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smtClean="0">
                <a:latin typeface="Comic Sans MS" pitchFamily="66" charset="0"/>
              </a:rPr>
              <a:t>Grégory Viguier (ICA)</a:t>
            </a: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err="1" smtClean="0">
                <a:latin typeface="Comic Sans MS" pitchFamily="66" charset="0"/>
              </a:rPr>
              <a:t>Idrissou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Chado</a:t>
            </a:r>
            <a:r>
              <a:rPr lang="fr-FR" sz="1600" dirty="0" smtClean="0">
                <a:latin typeface="Comic Sans MS" pitchFamily="66" charset="0"/>
              </a:rPr>
              <a:t> (ISG)</a:t>
            </a: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smtClean="0">
                <a:latin typeface="Comic Sans MS" pitchFamily="66" charset="0"/>
              </a:rPr>
              <a:t>Raphaël Girardot (ICA)</a:t>
            </a: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smtClean="0">
                <a:latin typeface="Comic Sans MS" pitchFamily="66" charset="0"/>
              </a:rPr>
              <a:t>Frantz </a:t>
            </a:r>
            <a:r>
              <a:rPr lang="fr-FR" sz="1600" dirty="0" err="1" smtClean="0">
                <a:latin typeface="Comic Sans MS" pitchFamily="66" charset="0"/>
              </a:rPr>
              <a:t>Pili</a:t>
            </a:r>
            <a:r>
              <a:rPr lang="fr-FR" sz="1600" dirty="0" smtClean="0">
                <a:latin typeface="Comic Sans MS" pitchFamily="66" charset="0"/>
              </a:rPr>
              <a:t> (ICA)</a:t>
            </a:r>
          </a:p>
          <a:p>
            <a:pPr marL="633413" lvl="3" indent="-176213">
              <a:buFont typeface="Arial" pitchFamily="34" charset="0"/>
              <a:buChar char="•"/>
              <a:tabLst>
                <a:tab pos="360363" algn="l"/>
              </a:tabLst>
            </a:pPr>
            <a:r>
              <a:rPr lang="fr-FR" sz="1600" dirty="0" smtClean="0">
                <a:latin typeface="Comic Sans MS" pitchFamily="66" charset="0"/>
              </a:rPr>
              <a:t>Alejandro Diaz (ISI)</a:t>
            </a:r>
          </a:p>
          <a:p>
            <a:pPr marL="273050" lvl="2" indent="-273050">
              <a:buFont typeface="Arial" pitchFamily="34" charset="0"/>
              <a:buChar char="•"/>
            </a:pPr>
            <a:endParaRPr lang="fr-FR" sz="1600" dirty="0" smtClean="0">
              <a:latin typeface="Comic Sans MS" pitchFamily="66" charset="0"/>
            </a:endParaRPr>
          </a:p>
          <a:p>
            <a:pPr marL="273050" lvl="2" indent="-273050"/>
            <a:endParaRPr lang="fr-FR" sz="1600" dirty="0" smtClean="0">
              <a:latin typeface="Comic Sans MS" pitchFamily="66" charset="0"/>
            </a:endParaRP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HPLC-MALLS</a:t>
            </a:r>
          </a:p>
          <a:p>
            <a:pPr marL="623888" lvl="3" indent="-166688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Mattia</a:t>
            </a:r>
            <a:r>
              <a:rPr lang="fr-FR" sz="1600" dirty="0" smtClean="0">
                <a:latin typeface="Comic Sans MS" pitchFamily="66" charset="0"/>
              </a:rPr>
              <a:t> Rocco</a:t>
            </a:r>
          </a:p>
          <a:p>
            <a:pPr marL="273050" lvl="2" indent="-273050">
              <a:buFont typeface="Arial" panose="020B0604020202020204" pitchFamily="34" charset="0"/>
              <a:buChar char="•"/>
            </a:pPr>
            <a:endParaRPr lang="fr-FR" sz="1600" dirty="0" smtClean="0">
              <a:latin typeface="Comic Sans MS" pitchFamily="66" charset="0"/>
            </a:endParaRPr>
          </a:p>
          <a:p>
            <a:pPr marL="176213" lvl="1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Memprot</a:t>
            </a:r>
            <a:endParaRPr lang="fr-FR" sz="1600" dirty="0" smtClean="0">
              <a:latin typeface="Comic Sans MS" pitchFamily="66" charset="0"/>
            </a:endParaRPr>
          </a:p>
          <a:p>
            <a:pPr marL="623888" lvl="2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Alexandros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Koutsioumpas</a:t>
            </a:r>
            <a:endParaRPr lang="fr-FR" sz="1600" dirty="0" smtClean="0">
              <a:latin typeface="Comic Sans MS" pitchFamily="66" charset="0"/>
            </a:endParaRPr>
          </a:p>
          <a:p>
            <a:pPr marL="623888" lvl="2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Maciej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Baranowski</a:t>
            </a:r>
            <a:endParaRPr lang="fr-FR" sz="1600" dirty="0" smtClean="0">
              <a:latin typeface="Comic Sans MS" pitchFamily="66" charset="0"/>
            </a:endParaRPr>
          </a:p>
          <a:p>
            <a:pPr marL="273050" lvl="1" indent="-273050">
              <a:buFont typeface="Arial" pitchFamily="34" charset="0"/>
              <a:buChar char="•"/>
            </a:pPr>
            <a:endParaRPr lang="fr-FR" sz="1600" dirty="0" smtClean="0">
              <a:latin typeface="Comic Sans MS" pitchFamily="66" charset="0"/>
            </a:endParaRPr>
          </a:p>
          <a:p>
            <a:pPr marL="273050" lvl="2" indent="-273050"/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AutoShape 7" descr="Institut Pasteur"/>
          <p:cNvSpPr>
            <a:spLocks noChangeAspect="1" noChangeArrowheads="1"/>
          </p:cNvSpPr>
          <p:nvPr/>
        </p:nvSpPr>
        <p:spPr bwMode="auto">
          <a:xfrm>
            <a:off x="155575" y="-280988"/>
            <a:ext cx="15811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580384" y="1599178"/>
            <a:ext cx="4563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 indent="-176213"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New </a:t>
            </a:r>
            <a:r>
              <a:rPr lang="fr-FR" sz="1600" dirty="0" err="1" smtClean="0">
                <a:latin typeface="Comic Sans MS" pitchFamily="66" charset="0"/>
              </a:rPr>
              <a:t>BioSaxs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cell</a:t>
            </a:r>
            <a:endParaRPr lang="fr-FR" sz="1600" dirty="0" smtClean="0">
              <a:latin typeface="Comic Sans MS" pitchFamily="66" charset="0"/>
            </a:endParaRP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Cedric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Dicko</a:t>
            </a:r>
            <a:r>
              <a:rPr lang="fr-FR" sz="1600" dirty="0" smtClean="0">
                <a:latin typeface="Comic Sans MS" pitchFamily="66" charset="0"/>
              </a:rPr>
              <a:t> (Lund </a:t>
            </a:r>
            <a:r>
              <a:rPr lang="fr-FR" sz="1600" dirty="0" err="1" smtClean="0">
                <a:latin typeface="Comic Sans MS" pitchFamily="66" charset="0"/>
              </a:rPr>
              <a:t>University</a:t>
            </a:r>
            <a:r>
              <a:rPr lang="fr-FR" sz="1600" dirty="0" smtClean="0">
                <a:latin typeface="Comic Sans MS" pitchFamily="66" charset="0"/>
              </a:rPr>
              <a:t>)</a:t>
            </a: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Tomás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Plivelic</a:t>
            </a:r>
            <a:r>
              <a:rPr lang="fr-FR" sz="1600" dirty="0" smtClean="0">
                <a:latin typeface="Comic Sans MS" pitchFamily="66" charset="0"/>
              </a:rPr>
              <a:t> (Max IV)</a:t>
            </a: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Jean-Michel Dubuisson (BE)</a:t>
            </a: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Matthieu </a:t>
            </a:r>
            <a:r>
              <a:rPr lang="fr-FR" sz="1600" dirty="0" err="1" smtClean="0">
                <a:latin typeface="Comic Sans MS" pitchFamily="66" charset="0"/>
              </a:rPr>
              <a:t>Lecroard</a:t>
            </a:r>
            <a:r>
              <a:rPr lang="fr-FR" sz="1600" dirty="0" smtClean="0">
                <a:latin typeface="Comic Sans MS" pitchFamily="66" charset="0"/>
              </a:rPr>
              <a:t> (BE)</a:t>
            </a:r>
          </a:p>
          <a:p>
            <a:pPr marL="176213" lvl="2" indent="-176213">
              <a:buFont typeface="Arial" pitchFamily="34" charset="0"/>
              <a:buChar char="•"/>
            </a:pPr>
            <a:endParaRPr lang="fr-FR" sz="1600" dirty="0" smtClean="0">
              <a:latin typeface="Comic Sans MS" pitchFamily="66" charset="0"/>
            </a:endParaRPr>
          </a:p>
          <a:p>
            <a:pPr marL="176213" lvl="1" indent="-176213"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</a:rPr>
              <a:t>Dadimodo</a:t>
            </a:r>
            <a:r>
              <a:rPr lang="fr-FR" sz="1600" dirty="0" smtClean="0">
                <a:latin typeface="Comic Sans MS" pitchFamily="66" charset="0"/>
              </a:rPr>
              <a:t> on the Web</a:t>
            </a: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Olga </a:t>
            </a:r>
            <a:r>
              <a:rPr lang="fr-FR" sz="1600" dirty="0" err="1" smtClean="0">
                <a:latin typeface="Comic Sans MS" pitchFamily="66" charset="0"/>
              </a:rPr>
              <a:t>Roudenko</a:t>
            </a:r>
            <a:r>
              <a:rPr lang="fr-FR" sz="1600" dirty="0" smtClean="0">
                <a:latin typeface="Comic Sans MS" pitchFamily="66" charset="0"/>
              </a:rPr>
              <a:t> (ICL)</a:t>
            </a:r>
          </a:p>
          <a:p>
            <a:pPr marL="536575" lvl="2" indent="-176213"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</a:rPr>
              <a:t>Nicolas Labrude (ISG)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fr-FR" sz="1600" dirty="0" smtClean="0">
              <a:latin typeface="Comic Sans MS" pitchFamily="66" charset="0"/>
            </a:endParaRPr>
          </a:p>
          <a:p>
            <a:pPr lvl="2"/>
            <a:endParaRPr lang="fr-FR" sz="1600" dirty="0" smtClean="0">
              <a:latin typeface="Comic Sans MS" pitchFamily="66" charset="0"/>
            </a:endParaRPr>
          </a:p>
          <a:p>
            <a:pPr lvl="2"/>
            <a:endParaRPr lang="fr-FR" sz="1600" dirty="0">
              <a:latin typeface="Comic Sans MS" pitchFamily="66" charset="0"/>
            </a:endParaRPr>
          </a:p>
        </p:txBody>
      </p:sp>
      <p:pic>
        <p:nvPicPr>
          <p:cNvPr id="9218" name="Picture 2" descr="MAX I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32856"/>
            <a:ext cx="710260" cy="2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99" y="1484784"/>
            <a:ext cx="1518214" cy="332643"/>
          </a:xfrm>
          <a:prstGeom prst="rect">
            <a:avLst/>
          </a:prstGeom>
        </p:spPr>
      </p:pic>
      <p:pic>
        <p:nvPicPr>
          <p:cNvPr id="13" name="Picture 3" descr="logo officiel quadri tif_30 mai 199 Mo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Soleil\Suivis ligne\photos SWING\SWING 05-03-2013_PhotosClaude\DSC_24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/>
          <a:stretch/>
        </p:blipFill>
        <p:spPr bwMode="auto">
          <a:xfrm>
            <a:off x="3059832" y="213266"/>
            <a:ext cx="5592118" cy="35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Soleil\présentations\présentation ligne us\20170202162246-30d28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32" y="3867266"/>
            <a:ext cx="3781547" cy="252308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 flipH="1" flipV="1">
            <a:off x="6804248" y="1904836"/>
            <a:ext cx="2016224" cy="120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ZoneTexte 4"/>
          <p:cNvSpPr txBox="1"/>
          <p:nvPr/>
        </p:nvSpPr>
        <p:spPr>
          <a:xfrm rot="228752">
            <a:off x="7102865" y="16410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FF0000"/>
                </a:solidFill>
              </a:rPr>
              <a:t>X-Ray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56176" y="1657023"/>
            <a:ext cx="864096" cy="6143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H="1">
            <a:off x="4898032" y="2271367"/>
            <a:ext cx="1258144" cy="15958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7020272" y="2271367"/>
            <a:ext cx="1659307" cy="15958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5855891" y="640794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srgbClr val="000000"/>
                </a:solidFill>
              </a:rPr>
              <a:t>Users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environment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68054" y="1440999"/>
            <a:ext cx="1859955" cy="104639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 flipH="1">
            <a:off x="179512" y="2487391"/>
            <a:ext cx="3788542" cy="12290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H="1">
            <a:off x="4434012" y="2487391"/>
            <a:ext cx="1393997" cy="12290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9" name="Picture 3" descr="C:\Users\bizien\Pictures\detecteurtunnels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4344"/>
            <a:ext cx="4254500" cy="28289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63067" y="3718278"/>
            <a:ext cx="418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</a:rPr>
              <a:t>In vacuum detector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</a:rPr>
              <a:t>(from 500 to 6700 mm </a:t>
            </a:r>
            <a:r>
              <a:rPr lang="fr-FR" b="1" dirty="0" err="1" smtClean="0">
                <a:solidFill>
                  <a:srgbClr val="000000"/>
                </a:solidFill>
              </a:rPr>
              <a:t>sample</a:t>
            </a:r>
            <a:r>
              <a:rPr lang="fr-FR" b="1" dirty="0" smtClean="0">
                <a:solidFill>
                  <a:srgbClr val="000000"/>
                </a:solidFill>
              </a:rPr>
              <a:t> to detector distance)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771467"/>
            <a:ext cx="3059833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glow rad="25400">
              <a:srgbClr val="009999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Full flux = 5.10</a:t>
            </a:r>
            <a:r>
              <a:rPr lang="fr-FR" sz="1600" b="1" baseline="30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ph/s @ 12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00"/>
              </a:buClr>
            </a:pP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size (FWHM) = </a:t>
            </a:r>
          </a:p>
          <a:p>
            <a:pPr algn="r">
              <a:buClr>
                <a:srgbClr val="FF9900"/>
              </a:buClr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400 (H) x 25-100 (V) µm</a:t>
            </a:r>
            <a:r>
              <a:rPr lang="fr-FR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FR" sz="14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7504" y="1686138"/>
            <a:ext cx="2952328" cy="1415772"/>
          </a:xfrm>
          <a:prstGeom prst="rect">
            <a:avLst/>
          </a:prstGeom>
          <a:noFill/>
          <a:ln w="0">
            <a:solidFill>
              <a:srgbClr val="009999"/>
            </a:solidFill>
            <a:miter lim="800000"/>
            <a:headEnd/>
            <a:tailEnd/>
          </a:ln>
          <a:effectLst>
            <a:glow rad="25400">
              <a:srgbClr val="009999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</a:pPr>
            <a:endParaRPr lang="fr-FR" altLang="fr-FR" sz="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00"/>
              </a:buClr>
              <a:buFontTx/>
              <a:buChar char="•"/>
            </a:pPr>
            <a:r>
              <a:rPr lang="fr-F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Structural </a:t>
            </a:r>
            <a:r>
              <a:rPr lang="fr-FR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fr-F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macromolecular</a:t>
            </a:r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structure)</a:t>
            </a:r>
            <a:endParaRPr lang="fr-F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00"/>
              </a:buClr>
              <a:buFontTx/>
              <a:buChar char="•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Soft Condensed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fr-FR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b="1" dirty="0" err="1">
                <a:latin typeface="Times New Roman" pitchFamily="18" charset="0"/>
                <a:cs typeface="Times New Roman" pitchFamily="18" charset="0"/>
              </a:rPr>
              <a:t>colloids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crystals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hierarchical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, …)</a:t>
            </a:r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7"/>
          <a:stretch/>
        </p:blipFill>
        <p:spPr bwMode="auto">
          <a:xfrm>
            <a:off x="5886313" y="5050368"/>
            <a:ext cx="1296166" cy="14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C:\Users\SWING\Desktop\YL_passeur_capillaire_juin2014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9BFCB"/>
              </a:clrFrom>
              <a:clrTo>
                <a:srgbClr val="B9B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1914" r="26288" b="10727"/>
          <a:stretch/>
        </p:blipFill>
        <p:spPr bwMode="auto">
          <a:xfrm>
            <a:off x="4809886" y="5216007"/>
            <a:ext cx="1516387" cy="1223665"/>
          </a:xfrm>
          <a:prstGeom prst="rect">
            <a:avLst/>
          </a:prstGeom>
          <a:noFill/>
          <a:ex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98493" y="746340"/>
            <a:ext cx="63671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/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Thermostated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Anton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Paar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Rheometer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 (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collab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. LPS, Orsay, France)</a:t>
            </a:r>
            <a:endParaRPr lang="fr-FR" sz="1400" b="1" dirty="0">
              <a:solidFill>
                <a:srgbClr val="009999"/>
              </a:solidFill>
              <a:latin typeface="Times New Roman" pitchFamily="18" charset="0"/>
            </a:endParaRPr>
          </a:p>
          <a:p>
            <a:pPr marL="0" lvl="1"/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Biologic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SFM400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Stopped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-Flow for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chemistry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/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biology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(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courtesy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Biology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Lab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)</a:t>
            </a:r>
          </a:p>
          <a:p>
            <a:pPr marL="0" lvl="1"/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Linkam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Hot stage for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capillaries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(T &lt; 600°C)</a:t>
            </a:r>
          </a:p>
          <a:p>
            <a:pPr marL="0" lvl="1"/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Circulation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cell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for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proteins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in solution,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with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Peltier T° control &amp; UV-Vis Abs</a:t>
            </a:r>
          </a:p>
          <a:p>
            <a:pPr marL="0" lvl="1"/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On-line 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HPLC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coupled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with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preparator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and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injector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for </a:t>
            </a:r>
            <a:r>
              <a:rPr lang="fr-FR" sz="1400" b="1" dirty="0" err="1">
                <a:solidFill>
                  <a:srgbClr val="009999"/>
                </a:solidFill>
                <a:latin typeface="Times New Roman" pitchFamily="18" charset="0"/>
              </a:rPr>
              <a:t>protein</a:t>
            </a:r>
            <a:r>
              <a:rPr lang="fr-FR" sz="1400" b="1" dirty="0">
                <a:solidFill>
                  <a:srgbClr val="009999"/>
                </a:solidFill>
                <a:latin typeface="Times New Roman" pitchFamily="18" charset="0"/>
              </a:rPr>
              <a:t> solution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samples</a:t>
            </a:r>
            <a:endParaRPr lang="fr-FR" sz="1400" b="1" dirty="0" smtClean="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22500" y="116632"/>
            <a:ext cx="42564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Many available </a:t>
            </a:r>
            <a:r>
              <a:rPr lang="en-US" sz="2000" b="1" dirty="0">
                <a:latin typeface="Times New Roman" pitchFamily="18" charset="0"/>
              </a:rPr>
              <a:t>sample environments</a:t>
            </a:r>
          </a:p>
        </p:txBody>
      </p:sp>
      <p:pic>
        <p:nvPicPr>
          <p:cNvPr id="6" name="Picture 6" descr="sfm400n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" y="2792472"/>
            <a:ext cx="1889125" cy="188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547813" y="1844675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" name="Picture 15" descr="Linkam 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r="26891" b="9984"/>
          <a:stretch>
            <a:fillRect/>
          </a:stretch>
        </p:blipFill>
        <p:spPr bwMode="auto">
          <a:xfrm>
            <a:off x="6950298" y="1982988"/>
            <a:ext cx="2193702" cy="126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100_23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5"/>
          <a:stretch>
            <a:fillRect/>
          </a:stretch>
        </p:blipFill>
        <p:spPr bwMode="auto">
          <a:xfrm>
            <a:off x="69926" y="844421"/>
            <a:ext cx="2152574" cy="18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PLC 05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/>
          <a:stretch/>
        </p:blipFill>
        <p:spPr bwMode="auto">
          <a:xfrm>
            <a:off x="4515439" y="1983210"/>
            <a:ext cx="2200820" cy="13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7" descr="HPLC 0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91" y="1982988"/>
            <a:ext cx="1684310" cy="12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44" y="1983210"/>
            <a:ext cx="792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271972" y="908720"/>
            <a:ext cx="715848" cy="2160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50" y="5190659"/>
            <a:ext cx="1920350" cy="1194394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3973011" y="5216007"/>
            <a:ext cx="864245" cy="1270070"/>
            <a:chOff x="7625889" y="2779930"/>
            <a:chExt cx="1182667" cy="1486877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889" y="2779930"/>
              <a:ext cx="1182667" cy="148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8196753" y="4221088"/>
              <a:ext cx="40769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4644968" y="3945432"/>
            <a:ext cx="37788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*Interchangeable* </a:t>
            </a:r>
            <a:r>
              <a:rPr lang="en-US" sz="1400" b="1" dirty="0">
                <a:solidFill>
                  <a:srgbClr val="009999"/>
                </a:solidFill>
                <a:latin typeface="+mj-lt"/>
              </a:rPr>
              <a:t>s</a:t>
            </a:r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ample holders: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Motorized (3 axis), Thermalized  (10 – 70°C)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Flow-through thin (10µm) quartz capillaries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For gels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400" b="1" dirty="0" smtClean="0">
                <a:solidFill>
                  <a:srgbClr val="009999"/>
                </a:solidFill>
                <a:latin typeface="+mj-lt"/>
              </a:rPr>
              <a:t>For sealed capillaries</a:t>
            </a: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H="1">
            <a:off x="1763711" y="1196752"/>
            <a:ext cx="1109574" cy="18172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6421278" y="1412776"/>
            <a:ext cx="529020" cy="7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H="1">
            <a:off x="2873283" y="1556791"/>
            <a:ext cx="57267" cy="5485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>
            <a:off x="4687733" y="1880394"/>
            <a:ext cx="244306" cy="193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5" name="Groupe 64"/>
          <p:cNvGrpSpPr/>
          <p:nvPr/>
        </p:nvGrpSpPr>
        <p:grpSpPr>
          <a:xfrm>
            <a:off x="149030" y="4818450"/>
            <a:ext cx="3094348" cy="1566601"/>
            <a:chOff x="278825" y="4797151"/>
            <a:chExt cx="3094348" cy="1566601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25" y="4797152"/>
              <a:ext cx="1167296" cy="1556395"/>
            </a:xfrm>
            <a:prstGeom prst="rect">
              <a:avLst/>
            </a:prstGeom>
          </p:spPr>
        </p:pic>
        <p:grpSp>
          <p:nvGrpSpPr>
            <p:cNvPr id="64" name="Groupe 63"/>
            <p:cNvGrpSpPr/>
            <p:nvPr/>
          </p:nvGrpSpPr>
          <p:grpSpPr>
            <a:xfrm>
              <a:off x="1547318" y="4797151"/>
              <a:ext cx="1825855" cy="1566601"/>
              <a:chOff x="2985731" y="3305271"/>
              <a:chExt cx="3093443" cy="2654204"/>
            </a:xfrm>
          </p:grpSpPr>
          <p:pic>
            <p:nvPicPr>
              <p:cNvPr id="60" name="Image 5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1" t="23915" r="34549" b="25154"/>
              <a:stretch/>
            </p:blipFill>
            <p:spPr>
              <a:xfrm>
                <a:off x="2985731" y="3305272"/>
                <a:ext cx="3093443" cy="2654203"/>
              </a:xfrm>
              <a:prstGeom prst="rect">
                <a:avLst/>
              </a:prstGeom>
            </p:spPr>
          </p:pic>
          <p:pic>
            <p:nvPicPr>
              <p:cNvPr id="63" name="Image 6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86" t="16808" r="22408" b="35511"/>
              <a:stretch/>
            </p:blipFill>
            <p:spPr>
              <a:xfrm>
                <a:off x="2985731" y="3305271"/>
                <a:ext cx="1076324" cy="1038226"/>
              </a:xfrm>
              <a:prstGeom prst="rect">
                <a:avLst/>
              </a:prstGeom>
            </p:spPr>
          </p:pic>
        </p:grpSp>
      </p:grp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2898493" y="3349668"/>
            <a:ext cx="49226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/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Automated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High Pressure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Cell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for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liquid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samples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(P &lt; 5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kBar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)</a:t>
            </a:r>
          </a:p>
          <a:p>
            <a:pPr marL="0" lvl="1"/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Automated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Injection Robot for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liquid</a:t>
            </a:r>
            <a:r>
              <a:rPr lang="fr-FR" sz="1400" b="1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rgbClr val="009999"/>
                </a:solidFill>
                <a:latin typeface="Times New Roman" pitchFamily="18" charset="0"/>
              </a:rPr>
              <a:t>samples</a:t>
            </a:r>
            <a:endParaRPr lang="fr-FR" sz="1400" b="1" dirty="0" smtClean="0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H="1">
            <a:off x="2024840" y="3605638"/>
            <a:ext cx="968973" cy="1212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8" name="Imag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21396"/>
          <a:stretch>
            <a:fillRect/>
          </a:stretch>
        </p:blipFill>
        <p:spPr bwMode="auto">
          <a:xfrm>
            <a:off x="2822963" y="3943545"/>
            <a:ext cx="1548938" cy="18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3059833" y="3872888"/>
            <a:ext cx="0" cy="3391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 flipH="1">
            <a:off x="4644968" y="5092090"/>
            <a:ext cx="287071" cy="2811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11"/>
          <p:cNvSpPr>
            <a:spLocks noChangeShapeType="1"/>
          </p:cNvSpPr>
          <p:nvPr/>
        </p:nvSpPr>
        <p:spPr bwMode="auto">
          <a:xfrm flipH="1">
            <a:off x="5615849" y="5138530"/>
            <a:ext cx="59394" cy="234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6619460" y="5148470"/>
            <a:ext cx="66327" cy="2827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7308304" y="5092090"/>
            <a:ext cx="512882" cy="4335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6" name="Picture 3" descr="logo officiel quadri tif_30 mai 199 Mo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869" y="1339021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SEC-SAXS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UV-SAXS+UV-MALLS-RI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IspyB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AutoBioSAXS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working and connected to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IspyB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 of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3058" y="44624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talk about</a:t>
            </a:r>
          </a:p>
        </p:txBody>
      </p:sp>
      <p:pic>
        <p:nvPicPr>
          <p:cNvPr id="5" name="Picture 3" descr="logo officiel quadri tif_30 mai 199 M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 txBox="1">
            <a:spLocks/>
          </p:cNvSpPr>
          <p:nvPr/>
        </p:nvSpPr>
        <p:spPr>
          <a:xfrm>
            <a:off x="690141" y="116632"/>
            <a:ext cx="7746651" cy="41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Bio-SAXS schematics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107503" y="3939116"/>
            <a:ext cx="1625031" cy="1719826"/>
            <a:chOff x="107503" y="3939116"/>
            <a:chExt cx="1625031" cy="1719826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107503" y="4827945"/>
              <a:ext cx="1625031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 dirty="0" err="1" smtClean="0"/>
                <a:t>Samples</a:t>
              </a:r>
              <a:r>
                <a:rPr lang="fr-FR" altLang="fr-FR" sz="1200" dirty="0" smtClean="0"/>
                <a:t> for SEC-SAXS: </a:t>
              </a:r>
              <a:br>
                <a:rPr lang="fr-FR" altLang="fr-FR" sz="1200" dirty="0" smtClean="0"/>
              </a:br>
              <a:r>
                <a:rPr lang="fr-FR" altLang="fr-FR" sz="1200" dirty="0" smtClean="0"/>
                <a:t>10µl (20mg/ml) to 80 µl for (1,0mg/ml) </a:t>
              </a:r>
              <a:endParaRPr lang="fr-FR" altLang="fr-FR" sz="1200" dirty="0"/>
            </a:p>
          </p:txBody>
        </p:sp>
        <p:pic>
          <p:nvPicPr>
            <p:cNvPr id="90" name="Picture 7" descr="E:\Developpement\H.P.L.C\Photos_HPLC+FTIR-18022010\100_237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86" y="3939116"/>
              <a:ext cx="96715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" name="Picture 10" descr="gel_filtr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9"/>
          <a:stretch>
            <a:fillRect/>
          </a:stretch>
        </p:blipFill>
        <p:spPr bwMode="auto">
          <a:xfrm>
            <a:off x="1797302" y="3501008"/>
            <a:ext cx="453829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Connecteur en angle 91"/>
          <p:cNvCxnSpPr>
            <a:stCxn id="90" idx="0"/>
            <a:endCxn id="91" idx="0"/>
          </p:cNvCxnSpPr>
          <p:nvPr/>
        </p:nvCxnSpPr>
        <p:spPr>
          <a:xfrm rot="5400000" flipH="1" flipV="1">
            <a:off x="1253090" y="3095981"/>
            <a:ext cx="366100" cy="1176154"/>
          </a:xfrm>
          <a:prstGeom prst="bentConnector3">
            <a:avLst>
              <a:gd name="adj1" fmla="val 162442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0" descr="gel_filtr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9"/>
          <a:stretch>
            <a:fillRect/>
          </a:stretch>
        </p:blipFill>
        <p:spPr bwMode="auto">
          <a:xfrm>
            <a:off x="2390207" y="3501009"/>
            <a:ext cx="4536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Connecteur en angle 93"/>
          <p:cNvCxnSpPr>
            <a:stCxn id="90" idx="0"/>
            <a:endCxn id="93" idx="0"/>
          </p:cNvCxnSpPr>
          <p:nvPr/>
        </p:nvCxnSpPr>
        <p:spPr>
          <a:xfrm rot="5400000" flipH="1" flipV="1">
            <a:off x="1549486" y="2799587"/>
            <a:ext cx="366099" cy="1768944"/>
          </a:xfrm>
          <a:prstGeom prst="bentConnector3">
            <a:avLst>
              <a:gd name="adj1" fmla="val 162442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>
            <a:off x="1475656" y="5805264"/>
            <a:ext cx="1728191" cy="600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UV detector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(8 wavelengths)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6" name="Connecteur en angle 95"/>
          <p:cNvCxnSpPr>
            <a:stCxn id="91" idx="2"/>
            <a:endCxn id="95" idx="0"/>
          </p:cNvCxnSpPr>
          <p:nvPr/>
        </p:nvCxnSpPr>
        <p:spPr>
          <a:xfrm rot="16200000" flipH="1">
            <a:off x="2001856" y="5467368"/>
            <a:ext cx="360256" cy="3155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>
            <a:stCxn id="93" idx="2"/>
            <a:endCxn id="95" idx="0"/>
          </p:cNvCxnSpPr>
          <p:nvPr/>
        </p:nvCxnSpPr>
        <p:spPr>
          <a:xfrm rot="5400000">
            <a:off x="2298253" y="5486509"/>
            <a:ext cx="360255" cy="27725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e 97"/>
          <p:cNvGrpSpPr/>
          <p:nvPr/>
        </p:nvGrpSpPr>
        <p:grpSpPr>
          <a:xfrm>
            <a:off x="3186780" y="1983782"/>
            <a:ext cx="233092" cy="360074"/>
            <a:chOff x="3186780" y="1983782"/>
            <a:chExt cx="233092" cy="360074"/>
          </a:xfrm>
        </p:grpSpPr>
        <p:sp>
          <p:nvSpPr>
            <p:cNvPr id="99" name="Triangle isocèle 98"/>
            <p:cNvSpPr/>
            <p:nvPr/>
          </p:nvSpPr>
          <p:spPr>
            <a:xfrm>
              <a:off x="3186780" y="1983782"/>
              <a:ext cx="232618" cy="18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Triangle isocèle 99"/>
            <p:cNvSpPr/>
            <p:nvPr/>
          </p:nvSpPr>
          <p:spPr>
            <a:xfrm flipV="1">
              <a:off x="3187256" y="2163856"/>
              <a:ext cx="232616" cy="18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1" name="Rectangle à coins arrondis 100"/>
          <p:cNvSpPr/>
          <p:nvPr/>
        </p:nvSpPr>
        <p:spPr>
          <a:xfrm>
            <a:off x="7164288" y="1591208"/>
            <a:ext cx="1728192" cy="600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MALLS detector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(18 </a:t>
            </a:r>
            <a:r>
              <a:rPr lang="en-GB" sz="1600" dirty="0" err="1" smtClean="0">
                <a:solidFill>
                  <a:schemeClr val="tx1"/>
                </a:solidFill>
              </a:rPr>
              <a:t>angles+QELS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2" name="Rectangle à coins arrondis 101"/>
          <p:cNvSpPr/>
          <p:nvPr/>
        </p:nvSpPr>
        <p:spPr>
          <a:xfrm>
            <a:off x="7164288" y="2534417"/>
            <a:ext cx="1728192" cy="6009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 detector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3419398" y="3356992"/>
            <a:ext cx="5616623" cy="298543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process for injection and detection: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injection for both Batch and SEC-SAXS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just need to set up : Sample name, Rack Position, Volume and Column circuit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injections for both Batch and SEC-SAXS can be set-up </a:t>
            </a:r>
          </a:p>
          <a:p>
            <a:pPr marL="342900" indent="-342900">
              <a:buFont typeface="Symbol"/>
              <a:buChar char="Þ"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analysis process: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AutoBioSaxs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IspyB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Curves =&gt; In-House &amp;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Atsas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pipeline</a:t>
            </a:r>
          </a:p>
        </p:txBody>
      </p:sp>
      <p:grpSp>
        <p:nvGrpSpPr>
          <p:cNvPr id="104" name="Groupe 103"/>
          <p:cNvGrpSpPr/>
          <p:nvPr/>
        </p:nvGrpSpPr>
        <p:grpSpPr>
          <a:xfrm>
            <a:off x="150965" y="1155584"/>
            <a:ext cx="3152124" cy="1582953"/>
            <a:chOff x="150965" y="1155584"/>
            <a:chExt cx="3152124" cy="1582953"/>
          </a:xfrm>
        </p:grpSpPr>
        <p:cxnSp>
          <p:nvCxnSpPr>
            <p:cNvPr id="105" name="Connecteur en angle 104"/>
            <p:cNvCxnSpPr>
              <a:stCxn id="107" idx="3"/>
              <a:endCxn id="99" idx="0"/>
            </p:cNvCxnSpPr>
            <p:nvPr/>
          </p:nvCxnSpPr>
          <p:spPr>
            <a:xfrm>
              <a:off x="1734147" y="1659640"/>
              <a:ext cx="1568942" cy="324142"/>
            </a:xfrm>
            <a:prstGeom prst="bentConnector2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e 105"/>
            <p:cNvGrpSpPr/>
            <p:nvPr/>
          </p:nvGrpSpPr>
          <p:grpSpPr>
            <a:xfrm>
              <a:off x="150965" y="1155584"/>
              <a:ext cx="2908867" cy="1582953"/>
              <a:chOff x="150965" y="1155584"/>
              <a:chExt cx="2908867" cy="1582953"/>
            </a:xfrm>
          </p:grpSpPr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02" y="1155584"/>
                <a:ext cx="1438145" cy="1008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Rectangle 6"/>
              <p:cNvSpPr>
                <a:spLocks noChangeArrowheads="1"/>
              </p:cNvSpPr>
              <p:nvPr/>
            </p:nvSpPr>
            <p:spPr bwMode="auto">
              <a:xfrm>
                <a:off x="150965" y="2276872"/>
                <a:ext cx="2908867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fr-FR" altLang="fr-FR" sz="1200" dirty="0" err="1" smtClean="0"/>
                  <a:t>Samples</a:t>
                </a:r>
                <a:r>
                  <a:rPr lang="fr-FR" altLang="fr-FR" sz="1200" dirty="0" smtClean="0"/>
                  <a:t> for BATCH-SAXS: </a:t>
                </a:r>
                <a:br>
                  <a:rPr lang="fr-FR" altLang="fr-FR" sz="1200" dirty="0" smtClean="0"/>
                </a:br>
                <a:r>
                  <a:rPr lang="fr-FR" altLang="fr-FR" sz="1200" dirty="0" smtClean="0"/>
                  <a:t>10µl (1 mg/ml) to 50 µl for (0.1 mg/ml) </a:t>
                </a:r>
                <a:endParaRPr lang="fr-FR" altLang="fr-FR" sz="1200" dirty="0"/>
              </a:p>
            </p:txBody>
          </p:sp>
        </p:grpSp>
      </p:grpSp>
      <p:cxnSp>
        <p:nvCxnSpPr>
          <p:cNvPr id="109" name="Connecteur en angle 108"/>
          <p:cNvCxnSpPr>
            <a:stCxn id="95" idx="3"/>
            <a:endCxn id="100" idx="0"/>
          </p:cNvCxnSpPr>
          <p:nvPr/>
        </p:nvCxnSpPr>
        <p:spPr>
          <a:xfrm flipV="1">
            <a:off x="3203847" y="2343856"/>
            <a:ext cx="99717" cy="3761886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115" idx="3"/>
            <a:endCxn id="101" idx="0"/>
          </p:cNvCxnSpPr>
          <p:nvPr/>
        </p:nvCxnSpPr>
        <p:spPr>
          <a:xfrm flipV="1">
            <a:off x="6744587" y="1591208"/>
            <a:ext cx="1283797" cy="572487"/>
          </a:xfrm>
          <a:prstGeom prst="bentConnector4">
            <a:avLst>
              <a:gd name="adj1" fmla="val 16346"/>
              <a:gd name="adj2" fmla="val 169729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101" idx="2"/>
            <a:endCxn id="102" idx="0"/>
          </p:cNvCxnSpPr>
          <p:nvPr/>
        </p:nvCxnSpPr>
        <p:spPr>
          <a:xfrm>
            <a:off x="8028384" y="2192164"/>
            <a:ext cx="0" cy="34225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e 111"/>
          <p:cNvGrpSpPr/>
          <p:nvPr/>
        </p:nvGrpSpPr>
        <p:grpSpPr>
          <a:xfrm>
            <a:off x="3419398" y="1192017"/>
            <a:ext cx="3325189" cy="1943356"/>
            <a:chOff x="3419398" y="1192017"/>
            <a:chExt cx="3325189" cy="1943356"/>
          </a:xfrm>
        </p:grpSpPr>
        <p:grpSp>
          <p:nvGrpSpPr>
            <p:cNvPr id="113" name="Groupe 112"/>
            <p:cNvGrpSpPr/>
            <p:nvPr/>
          </p:nvGrpSpPr>
          <p:grpSpPr>
            <a:xfrm>
              <a:off x="4872626" y="1192017"/>
              <a:ext cx="1871961" cy="1943356"/>
              <a:chOff x="4872626" y="1192017"/>
              <a:chExt cx="1871961" cy="1943356"/>
            </a:xfrm>
          </p:grpSpPr>
          <p:sp>
            <p:nvSpPr>
              <p:cNvPr id="115" name="Rectangle à coins arrondis 114"/>
              <p:cNvSpPr/>
              <p:nvPr/>
            </p:nvSpPr>
            <p:spPr>
              <a:xfrm>
                <a:off x="4872626" y="1192017"/>
                <a:ext cx="1871961" cy="1943356"/>
              </a:xfrm>
              <a:prstGeom prst="roundRect">
                <a:avLst>
                  <a:gd name="adj" fmla="val 10452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SAXS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6" name="Picture 2" descr="Z:\Aurelien\Congrès\SAS Berlin 2015\Images\CelluleSaxsSynthes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464" y="1306226"/>
                <a:ext cx="1710286" cy="1430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4" name="Connecteur droit avec flèche 113"/>
            <p:cNvCxnSpPr>
              <a:stCxn id="99" idx="4"/>
              <a:endCxn id="115" idx="1"/>
            </p:cNvCxnSpPr>
            <p:nvPr/>
          </p:nvCxnSpPr>
          <p:spPr>
            <a:xfrm flipV="1">
              <a:off x="3419398" y="2163695"/>
              <a:ext cx="1453228" cy="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à coins arrondis 9"/>
          <p:cNvSpPr/>
          <p:nvPr/>
        </p:nvSpPr>
        <p:spPr>
          <a:xfrm>
            <a:off x="3418323" y="3356992"/>
            <a:ext cx="5617698" cy="3240360"/>
          </a:xfrm>
          <a:prstGeom prst="roundRect">
            <a:avLst>
              <a:gd name="adj" fmla="val 8383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3" descr="logo officiel quadri tif_30 mai 199 Mo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Rectangle 119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1" grpId="0" animBg="1"/>
      <p:bldP spid="10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9486"/>
            <a:ext cx="7308304" cy="548122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90141" y="116632"/>
            <a:ext cx="7746651" cy="41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HPLC – MALLS/QELS – SAXS – RI online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4197" y="1470243"/>
            <a:ext cx="32217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Wyatt 18-angles MALLS/DLS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745086" y="1929606"/>
            <a:ext cx="995023" cy="15841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3742" y="5004592"/>
            <a:ext cx="22856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Wyatt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Refractometer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740109" y="4500537"/>
            <a:ext cx="152520" cy="43204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2040" y="1839575"/>
            <a:ext cx="12939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Agilent UV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4427984" y="2289646"/>
            <a:ext cx="504056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73316" y="1839575"/>
            <a:ext cx="13548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SAXS + UV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012160" y="2257301"/>
            <a:ext cx="576064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43608" y="3729805"/>
            <a:ext cx="18722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for easy circuit purge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763688" y="3153742"/>
            <a:ext cx="216024" cy="5124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26345" y="3438058"/>
            <a:ext cx="19419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Batch Mode Injector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150280" y="3081735"/>
            <a:ext cx="576064" cy="356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76056" y="1008578"/>
            <a:ext cx="20325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cleaning automated set-up</a:t>
            </a:r>
            <a:endParaRPr lang="fr-FR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4648071" y="790754"/>
            <a:ext cx="576064" cy="356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4648071" y="1632843"/>
            <a:ext cx="427985" cy="39139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42272" y="5662758"/>
            <a:ext cx="17459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Batch Mode Injector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3131840" y="5985923"/>
            <a:ext cx="1623541" cy="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203001" y="6351711"/>
            <a:ext cx="673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MALS &amp; RI : new possible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IspyB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 descr="logo officiel quadri tif_30 mai 199 M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logo officiel quadri tif_30 mai 199 Mo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90514" y="223095"/>
            <a:ext cx="7746651" cy="410671"/>
          </a:xfrm>
        </p:spPr>
        <p:txBody>
          <a:bodyPr>
            <a:normAutofit/>
          </a:bodyPr>
          <a:lstStyle/>
          <a:p>
            <a:r>
              <a:rPr lang="en-US" sz="1600" b="1" dirty="0" err="1" smtClean="0"/>
              <a:t>AutoBioSAXS</a:t>
            </a:r>
            <a:r>
              <a:rPr lang="en-US" sz="1600" b="1" dirty="0" smtClean="0"/>
              <a:t> : Automatic Data Treatment workflow for </a:t>
            </a:r>
            <a:r>
              <a:rPr lang="en-US" sz="1600" b="1" dirty="0" err="1" smtClean="0"/>
              <a:t>BioSaxs</a:t>
            </a:r>
            <a:endParaRPr lang="en-US" sz="1600" b="1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876572" y="927041"/>
            <a:ext cx="4578199" cy="1021293"/>
            <a:chOff x="431" y="552"/>
            <a:chExt cx="3152" cy="786"/>
          </a:xfrm>
        </p:grpSpPr>
        <p:sp>
          <p:nvSpPr>
            <p:cNvPr id="54" name="Line 3"/>
            <p:cNvSpPr>
              <a:spLocks noChangeShapeType="1"/>
            </p:cNvSpPr>
            <p:nvPr/>
          </p:nvSpPr>
          <p:spPr bwMode="auto">
            <a:xfrm>
              <a:off x="431" y="1045"/>
              <a:ext cx="1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 rot="21357999" flipV="1">
              <a:off x="1885" y="849"/>
              <a:ext cx="1217" cy="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58209">
              <a:off x="1880" y="1076"/>
              <a:ext cx="1179" cy="1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2066" y="1041"/>
              <a:ext cx="9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971" y="981"/>
              <a:ext cx="36" cy="105"/>
              <a:chOff x="2955" y="850"/>
              <a:chExt cx="534" cy="560"/>
            </a:xfrm>
          </p:grpSpPr>
          <p:sp>
            <p:nvSpPr>
              <p:cNvPr id="69" name="Line 8"/>
              <p:cNvSpPr>
                <a:spLocks noChangeShapeType="1"/>
              </p:cNvSpPr>
              <p:nvPr/>
            </p:nvSpPr>
            <p:spPr bwMode="auto">
              <a:xfrm>
                <a:off x="3489" y="850"/>
                <a:ext cx="0" cy="5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0" name="Line 9"/>
              <p:cNvSpPr>
                <a:spLocks noChangeShapeType="1"/>
              </p:cNvSpPr>
              <p:nvPr/>
            </p:nvSpPr>
            <p:spPr bwMode="auto">
              <a:xfrm flipH="1">
                <a:off x="2955" y="1410"/>
                <a:ext cx="5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1" name="Line 10"/>
              <p:cNvSpPr>
                <a:spLocks noChangeShapeType="1"/>
              </p:cNvSpPr>
              <p:nvPr/>
            </p:nvSpPr>
            <p:spPr bwMode="auto">
              <a:xfrm flipH="1">
                <a:off x="2955" y="855"/>
                <a:ext cx="5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3016" y="791"/>
              <a:ext cx="567" cy="547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0" lon="2700000" rev="0"/>
              </a:camera>
              <a:lightRig rig="legacyFlat3" dir="b"/>
            </a:scene3d>
            <a:sp3d extrusionH="1000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839" y="800"/>
              <a:ext cx="384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fr-FR" sz="1600" b="1">
                  <a:latin typeface="+mj-lt"/>
                </a:rPr>
                <a:t>I</a:t>
              </a:r>
              <a:r>
                <a:rPr lang="en-GB" altLang="fr-FR" sz="1600" b="1" baseline="-25000">
                  <a:latin typeface="+mj-lt"/>
                </a:rPr>
                <a:t>0</a:t>
              </a:r>
              <a:r>
                <a:rPr lang="en-GB" altLang="fr-FR" sz="1600" b="1">
                  <a:latin typeface="+mj-lt"/>
                </a:rPr>
                <a:t>, l</a:t>
              </a:r>
            </a:p>
            <a:p>
              <a:r>
                <a:rPr lang="en-GB" altLang="fr-FR" sz="1600" b="1">
                  <a:latin typeface="+mj-lt"/>
                </a:rPr>
                <a:t> </a:t>
              </a:r>
              <a:endParaRPr lang="en-GB" altLang="fr-FR" sz="1600">
                <a:latin typeface="+mj-lt"/>
              </a:endParaRPr>
            </a:p>
          </p:txBody>
        </p:sp>
        <p:grpSp>
          <p:nvGrpSpPr>
            <p:cNvPr id="61" name="Group 13"/>
            <p:cNvGrpSpPr>
              <a:grpSpLocks/>
            </p:cNvGrpSpPr>
            <p:nvPr/>
          </p:nvGrpSpPr>
          <p:grpSpPr bwMode="auto">
            <a:xfrm>
              <a:off x="1746" y="890"/>
              <a:ext cx="181" cy="344"/>
              <a:chOff x="1180" y="1000"/>
              <a:chExt cx="1042" cy="1104"/>
            </a:xfrm>
          </p:grpSpPr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1180" y="1000"/>
                <a:ext cx="1042" cy="1104"/>
              </a:xfrm>
              <a:prstGeom prst="ellipse">
                <a:avLst/>
              </a:prstGeom>
              <a:solidFill>
                <a:srgbClr val="66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 rot="-3485510">
                <a:off x="1732" y="1250"/>
                <a:ext cx="127" cy="175"/>
              </a:xfrm>
              <a:custGeom>
                <a:avLst/>
                <a:gdLst>
                  <a:gd name="T0" fmla="*/ 0 w 1519"/>
                  <a:gd name="T1" fmla="*/ 1 h 1029"/>
                  <a:gd name="T2" fmla="*/ 0 w 1519"/>
                  <a:gd name="T3" fmla="*/ 1 h 1029"/>
                  <a:gd name="T4" fmla="*/ 0 w 1519"/>
                  <a:gd name="T5" fmla="*/ 1 h 1029"/>
                  <a:gd name="T6" fmla="*/ 0 w 1519"/>
                  <a:gd name="T7" fmla="*/ 1 h 1029"/>
                  <a:gd name="T8" fmla="*/ 0 w 1519"/>
                  <a:gd name="T9" fmla="*/ 1 h 1029"/>
                  <a:gd name="T10" fmla="*/ 0 w 1519"/>
                  <a:gd name="T11" fmla="*/ 1 h 1029"/>
                  <a:gd name="T12" fmla="*/ 0 w 1519"/>
                  <a:gd name="T13" fmla="*/ 2 h 1029"/>
                  <a:gd name="T14" fmla="*/ 0 w 1519"/>
                  <a:gd name="T15" fmla="*/ 3 h 1029"/>
                  <a:gd name="T16" fmla="*/ 0 w 1519"/>
                  <a:gd name="T17" fmla="*/ 3 h 1029"/>
                  <a:gd name="T18" fmla="*/ 0 w 1519"/>
                  <a:gd name="T19" fmla="*/ 4 h 1029"/>
                  <a:gd name="T20" fmla="*/ 0 w 1519"/>
                  <a:gd name="T21" fmla="*/ 5 h 1029"/>
                  <a:gd name="T22" fmla="*/ 0 w 1519"/>
                  <a:gd name="T23" fmla="*/ 5 h 1029"/>
                  <a:gd name="T24" fmla="*/ 0 w 1519"/>
                  <a:gd name="T25" fmla="*/ 5 h 1029"/>
                  <a:gd name="T26" fmla="*/ 0 w 1519"/>
                  <a:gd name="T27" fmla="*/ 4 h 1029"/>
                  <a:gd name="T28" fmla="*/ 1 w 1519"/>
                  <a:gd name="T29" fmla="*/ 4 h 1029"/>
                  <a:gd name="T30" fmla="*/ 1 w 1519"/>
                  <a:gd name="T31" fmla="*/ 4 h 1029"/>
                  <a:gd name="T32" fmla="*/ 1 w 1519"/>
                  <a:gd name="T33" fmla="*/ 5 h 1029"/>
                  <a:gd name="T34" fmla="*/ 1 w 1519"/>
                  <a:gd name="T35" fmla="*/ 5 h 1029"/>
                  <a:gd name="T36" fmla="*/ 1 w 1519"/>
                  <a:gd name="T37" fmla="*/ 5 h 1029"/>
                  <a:gd name="T38" fmla="*/ 1 w 1519"/>
                  <a:gd name="T39" fmla="*/ 4 h 1029"/>
                  <a:gd name="T40" fmla="*/ 1 w 1519"/>
                  <a:gd name="T41" fmla="*/ 4 h 1029"/>
                  <a:gd name="T42" fmla="*/ 1 w 1519"/>
                  <a:gd name="T43" fmla="*/ 4 h 1029"/>
                  <a:gd name="T44" fmla="*/ 1 w 1519"/>
                  <a:gd name="T45" fmla="*/ 2 h 1029"/>
                  <a:gd name="T46" fmla="*/ 1 w 1519"/>
                  <a:gd name="T47" fmla="*/ 0 h 1029"/>
                  <a:gd name="T48" fmla="*/ 1 w 1519"/>
                  <a:gd name="T49" fmla="*/ 0 h 1029"/>
                  <a:gd name="T50" fmla="*/ 1 w 1519"/>
                  <a:gd name="T51" fmla="*/ 0 h 1029"/>
                  <a:gd name="T52" fmla="*/ 1 w 1519"/>
                  <a:gd name="T53" fmla="*/ 1 h 1029"/>
                  <a:gd name="T54" fmla="*/ 0 w 1519"/>
                  <a:gd name="T55" fmla="*/ 1 h 1029"/>
                  <a:gd name="T56" fmla="*/ 0 w 1519"/>
                  <a:gd name="T57" fmla="*/ 1 h 1029"/>
                  <a:gd name="T58" fmla="*/ 0 w 1519"/>
                  <a:gd name="T59" fmla="*/ 1 h 1029"/>
                  <a:gd name="T60" fmla="*/ 0 w 1519"/>
                  <a:gd name="T61" fmla="*/ 1 h 10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1029">
                    <a:moveTo>
                      <a:pt x="613" y="281"/>
                    </a:moveTo>
                    <a:cubicBezTo>
                      <a:pt x="583" y="195"/>
                      <a:pt x="550" y="183"/>
                      <a:pt x="467" y="166"/>
                    </a:cubicBezTo>
                    <a:cubicBezTo>
                      <a:pt x="442" y="169"/>
                      <a:pt x="417" y="171"/>
                      <a:pt x="394" y="177"/>
                    </a:cubicBezTo>
                    <a:cubicBezTo>
                      <a:pt x="372" y="181"/>
                      <a:pt x="332" y="197"/>
                      <a:pt x="332" y="197"/>
                    </a:cubicBezTo>
                    <a:cubicBezTo>
                      <a:pt x="321" y="204"/>
                      <a:pt x="309" y="208"/>
                      <a:pt x="301" y="218"/>
                    </a:cubicBezTo>
                    <a:cubicBezTo>
                      <a:pt x="284" y="237"/>
                      <a:pt x="259" y="281"/>
                      <a:pt x="259" y="281"/>
                    </a:cubicBezTo>
                    <a:cubicBezTo>
                      <a:pt x="246" y="331"/>
                      <a:pt x="270" y="417"/>
                      <a:pt x="239" y="457"/>
                    </a:cubicBezTo>
                    <a:cubicBezTo>
                      <a:pt x="220" y="479"/>
                      <a:pt x="168" y="509"/>
                      <a:pt x="145" y="530"/>
                    </a:cubicBezTo>
                    <a:cubicBezTo>
                      <a:pt x="103" y="565"/>
                      <a:pt x="79" y="615"/>
                      <a:pt x="41" y="655"/>
                    </a:cubicBezTo>
                    <a:cubicBezTo>
                      <a:pt x="25" y="700"/>
                      <a:pt x="14" y="744"/>
                      <a:pt x="0" y="790"/>
                    </a:cubicBezTo>
                    <a:cubicBezTo>
                      <a:pt x="3" y="845"/>
                      <a:pt x="1" y="901"/>
                      <a:pt x="10" y="956"/>
                    </a:cubicBezTo>
                    <a:cubicBezTo>
                      <a:pt x="16" y="1000"/>
                      <a:pt x="110" y="1019"/>
                      <a:pt x="145" y="1029"/>
                    </a:cubicBezTo>
                    <a:cubicBezTo>
                      <a:pt x="230" y="1019"/>
                      <a:pt x="298" y="1010"/>
                      <a:pt x="363" y="946"/>
                    </a:cubicBezTo>
                    <a:cubicBezTo>
                      <a:pt x="419" y="889"/>
                      <a:pt x="461" y="825"/>
                      <a:pt x="540" y="800"/>
                    </a:cubicBezTo>
                    <a:cubicBezTo>
                      <a:pt x="682" y="805"/>
                      <a:pt x="809" y="805"/>
                      <a:pt x="945" y="842"/>
                    </a:cubicBezTo>
                    <a:cubicBezTo>
                      <a:pt x="985" y="867"/>
                      <a:pt x="1035" y="885"/>
                      <a:pt x="1080" y="904"/>
                    </a:cubicBezTo>
                    <a:cubicBezTo>
                      <a:pt x="1100" y="912"/>
                      <a:pt x="1121" y="918"/>
                      <a:pt x="1143" y="925"/>
                    </a:cubicBezTo>
                    <a:cubicBezTo>
                      <a:pt x="1153" y="928"/>
                      <a:pt x="1174" y="935"/>
                      <a:pt x="1174" y="935"/>
                    </a:cubicBezTo>
                    <a:cubicBezTo>
                      <a:pt x="1222" y="931"/>
                      <a:pt x="1270" y="930"/>
                      <a:pt x="1319" y="925"/>
                    </a:cubicBezTo>
                    <a:cubicBezTo>
                      <a:pt x="1333" y="923"/>
                      <a:pt x="1347" y="918"/>
                      <a:pt x="1361" y="914"/>
                    </a:cubicBezTo>
                    <a:cubicBezTo>
                      <a:pt x="1381" y="907"/>
                      <a:pt x="1423" y="894"/>
                      <a:pt x="1423" y="894"/>
                    </a:cubicBezTo>
                    <a:cubicBezTo>
                      <a:pt x="1464" y="866"/>
                      <a:pt x="1459" y="850"/>
                      <a:pt x="1486" y="810"/>
                    </a:cubicBezTo>
                    <a:cubicBezTo>
                      <a:pt x="1519" y="707"/>
                      <a:pt x="1509" y="589"/>
                      <a:pt x="1475" y="488"/>
                    </a:cubicBezTo>
                    <a:cubicBezTo>
                      <a:pt x="1447" y="318"/>
                      <a:pt x="1388" y="111"/>
                      <a:pt x="1205" y="52"/>
                    </a:cubicBezTo>
                    <a:cubicBezTo>
                      <a:pt x="1162" y="23"/>
                      <a:pt x="1118" y="11"/>
                      <a:pt x="1070" y="0"/>
                    </a:cubicBezTo>
                    <a:cubicBezTo>
                      <a:pt x="987" y="15"/>
                      <a:pt x="930" y="37"/>
                      <a:pt x="862" y="83"/>
                    </a:cubicBezTo>
                    <a:cubicBezTo>
                      <a:pt x="841" y="96"/>
                      <a:pt x="820" y="111"/>
                      <a:pt x="800" y="125"/>
                    </a:cubicBezTo>
                    <a:cubicBezTo>
                      <a:pt x="789" y="132"/>
                      <a:pt x="769" y="146"/>
                      <a:pt x="769" y="146"/>
                    </a:cubicBezTo>
                    <a:cubicBezTo>
                      <a:pt x="762" y="164"/>
                      <a:pt x="744" y="252"/>
                      <a:pt x="717" y="270"/>
                    </a:cubicBezTo>
                    <a:cubicBezTo>
                      <a:pt x="698" y="281"/>
                      <a:pt x="654" y="291"/>
                      <a:pt x="654" y="291"/>
                    </a:cubicBezTo>
                    <a:cubicBezTo>
                      <a:pt x="619" y="279"/>
                      <a:pt x="633" y="281"/>
                      <a:pt x="613" y="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 rot="-7894626">
                <a:off x="1385" y="1601"/>
                <a:ext cx="126" cy="174"/>
              </a:xfrm>
              <a:custGeom>
                <a:avLst/>
                <a:gdLst>
                  <a:gd name="T0" fmla="*/ 0 w 1519"/>
                  <a:gd name="T1" fmla="*/ 1 h 1029"/>
                  <a:gd name="T2" fmla="*/ 0 w 1519"/>
                  <a:gd name="T3" fmla="*/ 1 h 1029"/>
                  <a:gd name="T4" fmla="*/ 0 w 1519"/>
                  <a:gd name="T5" fmla="*/ 1 h 1029"/>
                  <a:gd name="T6" fmla="*/ 0 w 1519"/>
                  <a:gd name="T7" fmla="*/ 1 h 1029"/>
                  <a:gd name="T8" fmla="*/ 0 w 1519"/>
                  <a:gd name="T9" fmla="*/ 1 h 1029"/>
                  <a:gd name="T10" fmla="*/ 0 w 1519"/>
                  <a:gd name="T11" fmla="*/ 1 h 1029"/>
                  <a:gd name="T12" fmla="*/ 0 w 1519"/>
                  <a:gd name="T13" fmla="*/ 2 h 1029"/>
                  <a:gd name="T14" fmla="*/ 0 w 1519"/>
                  <a:gd name="T15" fmla="*/ 3 h 1029"/>
                  <a:gd name="T16" fmla="*/ 0 w 1519"/>
                  <a:gd name="T17" fmla="*/ 3 h 1029"/>
                  <a:gd name="T18" fmla="*/ 0 w 1519"/>
                  <a:gd name="T19" fmla="*/ 4 h 1029"/>
                  <a:gd name="T20" fmla="*/ 0 w 1519"/>
                  <a:gd name="T21" fmla="*/ 5 h 1029"/>
                  <a:gd name="T22" fmla="*/ 0 w 1519"/>
                  <a:gd name="T23" fmla="*/ 5 h 1029"/>
                  <a:gd name="T24" fmla="*/ 0 w 1519"/>
                  <a:gd name="T25" fmla="*/ 5 h 1029"/>
                  <a:gd name="T26" fmla="*/ 0 w 1519"/>
                  <a:gd name="T27" fmla="*/ 4 h 1029"/>
                  <a:gd name="T28" fmla="*/ 0 w 1519"/>
                  <a:gd name="T29" fmla="*/ 4 h 1029"/>
                  <a:gd name="T30" fmla="*/ 1 w 1519"/>
                  <a:gd name="T31" fmla="*/ 4 h 1029"/>
                  <a:gd name="T32" fmla="*/ 1 w 1519"/>
                  <a:gd name="T33" fmla="*/ 4 h 1029"/>
                  <a:gd name="T34" fmla="*/ 1 w 1519"/>
                  <a:gd name="T35" fmla="*/ 5 h 1029"/>
                  <a:gd name="T36" fmla="*/ 1 w 1519"/>
                  <a:gd name="T37" fmla="*/ 4 h 1029"/>
                  <a:gd name="T38" fmla="*/ 1 w 1519"/>
                  <a:gd name="T39" fmla="*/ 4 h 1029"/>
                  <a:gd name="T40" fmla="*/ 1 w 1519"/>
                  <a:gd name="T41" fmla="*/ 4 h 1029"/>
                  <a:gd name="T42" fmla="*/ 1 w 1519"/>
                  <a:gd name="T43" fmla="*/ 4 h 1029"/>
                  <a:gd name="T44" fmla="*/ 1 w 1519"/>
                  <a:gd name="T45" fmla="*/ 2 h 1029"/>
                  <a:gd name="T46" fmla="*/ 1 w 1519"/>
                  <a:gd name="T47" fmla="*/ 0 h 1029"/>
                  <a:gd name="T48" fmla="*/ 1 w 1519"/>
                  <a:gd name="T49" fmla="*/ 0 h 1029"/>
                  <a:gd name="T50" fmla="*/ 0 w 1519"/>
                  <a:gd name="T51" fmla="*/ 0 h 1029"/>
                  <a:gd name="T52" fmla="*/ 0 w 1519"/>
                  <a:gd name="T53" fmla="*/ 1 h 1029"/>
                  <a:gd name="T54" fmla="*/ 0 w 1519"/>
                  <a:gd name="T55" fmla="*/ 1 h 1029"/>
                  <a:gd name="T56" fmla="*/ 0 w 1519"/>
                  <a:gd name="T57" fmla="*/ 1 h 1029"/>
                  <a:gd name="T58" fmla="*/ 0 w 1519"/>
                  <a:gd name="T59" fmla="*/ 1 h 1029"/>
                  <a:gd name="T60" fmla="*/ 0 w 1519"/>
                  <a:gd name="T61" fmla="*/ 1 h 10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1029">
                    <a:moveTo>
                      <a:pt x="613" y="281"/>
                    </a:moveTo>
                    <a:cubicBezTo>
                      <a:pt x="583" y="195"/>
                      <a:pt x="550" y="183"/>
                      <a:pt x="467" y="166"/>
                    </a:cubicBezTo>
                    <a:cubicBezTo>
                      <a:pt x="442" y="169"/>
                      <a:pt x="417" y="171"/>
                      <a:pt x="394" y="177"/>
                    </a:cubicBezTo>
                    <a:cubicBezTo>
                      <a:pt x="372" y="181"/>
                      <a:pt x="332" y="197"/>
                      <a:pt x="332" y="197"/>
                    </a:cubicBezTo>
                    <a:cubicBezTo>
                      <a:pt x="321" y="204"/>
                      <a:pt x="309" y="208"/>
                      <a:pt x="301" y="218"/>
                    </a:cubicBezTo>
                    <a:cubicBezTo>
                      <a:pt x="284" y="237"/>
                      <a:pt x="259" y="281"/>
                      <a:pt x="259" y="281"/>
                    </a:cubicBezTo>
                    <a:cubicBezTo>
                      <a:pt x="246" y="331"/>
                      <a:pt x="270" y="417"/>
                      <a:pt x="239" y="457"/>
                    </a:cubicBezTo>
                    <a:cubicBezTo>
                      <a:pt x="220" y="479"/>
                      <a:pt x="168" y="509"/>
                      <a:pt x="145" y="530"/>
                    </a:cubicBezTo>
                    <a:cubicBezTo>
                      <a:pt x="103" y="565"/>
                      <a:pt x="79" y="615"/>
                      <a:pt x="41" y="655"/>
                    </a:cubicBezTo>
                    <a:cubicBezTo>
                      <a:pt x="25" y="700"/>
                      <a:pt x="14" y="744"/>
                      <a:pt x="0" y="790"/>
                    </a:cubicBezTo>
                    <a:cubicBezTo>
                      <a:pt x="3" y="845"/>
                      <a:pt x="1" y="901"/>
                      <a:pt x="10" y="956"/>
                    </a:cubicBezTo>
                    <a:cubicBezTo>
                      <a:pt x="16" y="1000"/>
                      <a:pt x="110" y="1019"/>
                      <a:pt x="145" y="1029"/>
                    </a:cubicBezTo>
                    <a:cubicBezTo>
                      <a:pt x="230" y="1019"/>
                      <a:pt x="298" y="1010"/>
                      <a:pt x="363" y="946"/>
                    </a:cubicBezTo>
                    <a:cubicBezTo>
                      <a:pt x="419" y="889"/>
                      <a:pt x="461" y="825"/>
                      <a:pt x="540" y="800"/>
                    </a:cubicBezTo>
                    <a:cubicBezTo>
                      <a:pt x="682" y="805"/>
                      <a:pt x="809" y="805"/>
                      <a:pt x="945" y="842"/>
                    </a:cubicBezTo>
                    <a:cubicBezTo>
                      <a:pt x="985" y="867"/>
                      <a:pt x="1035" y="885"/>
                      <a:pt x="1080" y="904"/>
                    </a:cubicBezTo>
                    <a:cubicBezTo>
                      <a:pt x="1100" y="912"/>
                      <a:pt x="1121" y="918"/>
                      <a:pt x="1143" y="925"/>
                    </a:cubicBezTo>
                    <a:cubicBezTo>
                      <a:pt x="1153" y="928"/>
                      <a:pt x="1174" y="935"/>
                      <a:pt x="1174" y="935"/>
                    </a:cubicBezTo>
                    <a:cubicBezTo>
                      <a:pt x="1222" y="931"/>
                      <a:pt x="1270" y="930"/>
                      <a:pt x="1319" y="925"/>
                    </a:cubicBezTo>
                    <a:cubicBezTo>
                      <a:pt x="1333" y="923"/>
                      <a:pt x="1347" y="918"/>
                      <a:pt x="1361" y="914"/>
                    </a:cubicBezTo>
                    <a:cubicBezTo>
                      <a:pt x="1381" y="907"/>
                      <a:pt x="1423" y="894"/>
                      <a:pt x="1423" y="894"/>
                    </a:cubicBezTo>
                    <a:cubicBezTo>
                      <a:pt x="1464" y="866"/>
                      <a:pt x="1459" y="850"/>
                      <a:pt x="1486" y="810"/>
                    </a:cubicBezTo>
                    <a:cubicBezTo>
                      <a:pt x="1519" y="707"/>
                      <a:pt x="1509" y="589"/>
                      <a:pt x="1475" y="488"/>
                    </a:cubicBezTo>
                    <a:cubicBezTo>
                      <a:pt x="1447" y="318"/>
                      <a:pt x="1388" y="111"/>
                      <a:pt x="1205" y="52"/>
                    </a:cubicBezTo>
                    <a:cubicBezTo>
                      <a:pt x="1162" y="23"/>
                      <a:pt x="1118" y="11"/>
                      <a:pt x="1070" y="0"/>
                    </a:cubicBezTo>
                    <a:cubicBezTo>
                      <a:pt x="987" y="15"/>
                      <a:pt x="930" y="37"/>
                      <a:pt x="862" y="83"/>
                    </a:cubicBezTo>
                    <a:cubicBezTo>
                      <a:pt x="841" y="96"/>
                      <a:pt x="820" y="111"/>
                      <a:pt x="800" y="125"/>
                    </a:cubicBezTo>
                    <a:cubicBezTo>
                      <a:pt x="789" y="132"/>
                      <a:pt x="769" y="146"/>
                      <a:pt x="769" y="146"/>
                    </a:cubicBezTo>
                    <a:cubicBezTo>
                      <a:pt x="762" y="164"/>
                      <a:pt x="744" y="252"/>
                      <a:pt x="717" y="270"/>
                    </a:cubicBezTo>
                    <a:cubicBezTo>
                      <a:pt x="698" y="281"/>
                      <a:pt x="654" y="291"/>
                      <a:pt x="654" y="291"/>
                    </a:cubicBezTo>
                    <a:cubicBezTo>
                      <a:pt x="619" y="279"/>
                      <a:pt x="633" y="281"/>
                      <a:pt x="613" y="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 rot="-1921025">
                <a:off x="1890" y="1793"/>
                <a:ext cx="119" cy="185"/>
              </a:xfrm>
              <a:custGeom>
                <a:avLst/>
                <a:gdLst>
                  <a:gd name="T0" fmla="*/ 0 w 1519"/>
                  <a:gd name="T1" fmla="*/ 2 h 1029"/>
                  <a:gd name="T2" fmla="*/ 0 w 1519"/>
                  <a:gd name="T3" fmla="*/ 1 h 1029"/>
                  <a:gd name="T4" fmla="*/ 0 w 1519"/>
                  <a:gd name="T5" fmla="*/ 1 h 1029"/>
                  <a:gd name="T6" fmla="*/ 0 w 1519"/>
                  <a:gd name="T7" fmla="*/ 1 h 1029"/>
                  <a:gd name="T8" fmla="*/ 0 w 1519"/>
                  <a:gd name="T9" fmla="*/ 1 h 1029"/>
                  <a:gd name="T10" fmla="*/ 0 w 1519"/>
                  <a:gd name="T11" fmla="*/ 2 h 1029"/>
                  <a:gd name="T12" fmla="*/ 0 w 1519"/>
                  <a:gd name="T13" fmla="*/ 3 h 1029"/>
                  <a:gd name="T14" fmla="*/ 0 w 1519"/>
                  <a:gd name="T15" fmla="*/ 3 h 1029"/>
                  <a:gd name="T16" fmla="*/ 0 w 1519"/>
                  <a:gd name="T17" fmla="*/ 4 h 1029"/>
                  <a:gd name="T18" fmla="*/ 0 w 1519"/>
                  <a:gd name="T19" fmla="*/ 5 h 1029"/>
                  <a:gd name="T20" fmla="*/ 0 w 1519"/>
                  <a:gd name="T21" fmla="*/ 6 h 1029"/>
                  <a:gd name="T22" fmla="*/ 0 w 1519"/>
                  <a:gd name="T23" fmla="*/ 6 h 1029"/>
                  <a:gd name="T24" fmla="*/ 0 w 1519"/>
                  <a:gd name="T25" fmla="*/ 6 h 1029"/>
                  <a:gd name="T26" fmla="*/ 0 w 1519"/>
                  <a:gd name="T27" fmla="*/ 5 h 1029"/>
                  <a:gd name="T28" fmla="*/ 0 w 1519"/>
                  <a:gd name="T29" fmla="*/ 5 h 1029"/>
                  <a:gd name="T30" fmla="*/ 1 w 1519"/>
                  <a:gd name="T31" fmla="*/ 5 h 1029"/>
                  <a:gd name="T32" fmla="*/ 1 w 1519"/>
                  <a:gd name="T33" fmla="*/ 5 h 1029"/>
                  <a:gd name="T34" fmla="*/ 1 w 1519"/>
                  <a:gd name="T35" fmla="*/ 5 h 1029"/>
                  <a:gd name="T36" fmla="*/ 1 w 1519"/>
                  <a:gd name="T37" fmla="*/ 5 h 1029"/>
                  <a:gd name="T38" fmla="*/ 1 w 1519"/>
                  <a:gd name="T39" fmla="*/ 5 h 1029"/>
                  <a:gd name="T40" fmla="*/ 1 w 1519"/>
                  <a:gd name="T41" fmla="*/ 5 h 1029"/>
                  <a:gd name="T42" fmla="*/ 1 w 1519"/>
                  <a:gd name="T43" fmla="*/ 5 h 1029"/>
                  <a:gd name="T44" fmla="*/ 1 w 1519"/>
                  <a:gd name="T45" fmla="*/ 3 h 1029"/>
                  <a:gd name="T46" fmla="*/ 1 w 1519"/>
                  <a:gd name="T47" fmla="*/ 0 h 1029"/>
                  <a:gd name="T48" fmla="*/ 1 w 1519"/>
                  <a:gd name="T49" fmla="*/ 0 h 1029"/>
                  <a:gd name="T50" fmla="*/ 0 w 1519"/>
                  <a:gd name="T51" fmla="*/ 1 h 1029"/>
                  <a:gd name="T52" fmla="*/ 0 w 1519"/>
                  <a:gd name="T53" fmla="*/ 1 h 1029"/>
                  <a:gd name="T54" fmla="*/ 0 w 1519"/>
                  <a:gd name="T55" fmla="*/ 1 h 1029"/>
                  <a:gd name="T56" fmla="*/ 0 w 1519"/>
                  <a:gd name="T57" fmla="*/ 2 h 1029"/>
                  <a:gd name="T58" fmla="*/ 0 w 1519"/>
                  <a:gd name="T59" fmla="*/ 2 h 1029"/>
                  <a:gd name="T60" fmla="*/ 0 w 1519"/>
                  <a:gd name="T61" fmla="*/ 2 h 10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1029">
                    <a:moveTo>
                      <a:pt x="613" y="281"/>
                    </a:moveTo>
                    <a:cubicBezTo>
                      <a:pt x="583" y="195"/>
                      <a:pt x="550" y="183"/>
                      <a:pt x="467" y="166"/>
                    </a:cubicBezTo>
                    <a:cubicBezTo>
                      <a:pt x="442" y="169"/>
                      <a:pt x="417" y="171"/>
                      <a:pt x="394" y="177"/>
                    </a:cubicBezTo>
                    <a:cubicBezTo>
                      <a:pt x="372" y="181"/>
                      <a:pt x="332" y="197"/>
                      <a:pt x="332" y="197"/>
                    </a:cubicBezTo>
                    <a:cubicBezTo>
                      <a:pt x="321" y="204"/>
                      <a:pt x="309" y="208"/>
                      <a:pt x="301" y="218"/>
                    </a:cubicBezTo>
                    <a:cubicBezTo>
                      <a:pt x="284" y="237"/>
                      <a:pt x="259" y="281"/>
                      <a:pt x="259" y="281"/>
                    </a:cubicBezTo>
                    <a:cubicBezTo>
                      <a:pt x="246" y="331"/>
                      <a:pt x="270" y="417"/>
                      <a:pt x="239" y="457"/>
                    </a:cubicBezTo>
                    <a:cubicBezTo>
                      <a:pt x="220" y="479"/>
                      <a:pt x="168" y="509"/>
                      <a:pt x="145" y="530"/>
                    </a:cubicBezTo>
                    <a:cubicBezTo>
                      <a:pt x="103" y="565"/>
                      <a:pt x="79" y="615"/>
                      <a:pt x="41" y="655"/>
                    </a:cubicBezTo>
                    <a:cubicBezTo>
                      <a:pt x="25" y="700"/>
                      <a:pt x="14" y="744"/>
                      <a:pt x="0" y="790"/>
                    </a:cubicBezTo>
                    <a:cubicBezTo>
                      <a:pt x="3" y="845"/>
                      <a:pt x="1" y="901"/>
                      <a:pt x="10" y="956"/>
                    </a:cubicBezTo>
                    <a:cubicBezTo>
                      <a:pt x="16" y="1000"/>
                      <a:pt x="110" y="1019"/>
                      <a:pt x="145" y="1029"/>
                    </a:cubicBezTo>
                    <a:cubicBezTo>
                      <a:pt x="230" y="1019"/>
                      <a:pt x="298" y="1010"/>
                      <a:pt x="363" y="946"/>
                    </a:cubicBezTo>
                    <a:cubicBezTo>
                      <a:pt x="419" y="889"/>
                      <a:pt x="461" y="825"/>
                      <a:pt x="540" y="800"/>
                    </a:cubicBezTo>
                    <a:cubicBezTo>
                      <a:pt x="682" y="805"/>
                      <a:pt x="809" y="805"/>
                      <a:pt x="945" y="842"/>
                    </a:cubicBezTo>
                    <a:cubicBezTo>
                      <a:pt x="985" y="867"/>
                      <a:pt x="1035" y="885"/>
                      <a:pt x="1080" y="904"/>
                    </a:cubicBezTo>
                    <a:cubicBezTo>
                      <a:pt x="1100" y="912"/>
                      <a:pt x="1121" y="918"/>
                      <a:pt x="1143" y="925"/>
                    </a:cubicBezTo>
                    <a:cubicBezTo>
                      <a:pt x="1153" y="928"/>
                      <a:pt x="1174" y="935"/>
                      <a:pt x="1174" y="935"/>
                    </a:cubicBezTo>
                    <a:cubicBezTo>
                      <a:pt x="1222" y="931"/>
                      <a:pt x="1270" y="930"/>
                      <a:pt x="1319" y="925"/>
                    </a:cubicBezTo>
                    <a:cubicBezTo>
                      <a:pt x="1333" y="923"/>
                      <a:pt x="1347" y="918"/>
                      <a:pt x="1361" y="914"/>
                    </a:cubicBezTo>
                    <a:cubicBezTo>
                      <a:pt x="1381" y="907"/>
                      <a:pt x="1423" y="894"/>
                      <a:pt x="1423" y="894"/>
                    </a:cubicBezTo>
                    <a:cubicBezTo>
                      <a:pt x="1464" y="866"/>
                      <a:pt x="1459" y="850"/>
                      <a:pt x="1486" y="810"/>
                    </a:cubicBezTo>
                    <a:cubicBezTo>
                      <a:pt x="1519" y="707"/>
                      <a:pt x="1509" y="589"/>
                      <a:pt x="1475" y="488"/>
                    </a:cubicBezTo>
                    <a:cubicBezTo>
                      <a:pt x="1447" y="318"/>
                      <a:pt x="1388" y="111"/>
                      <a:pt x="1205" y="52"/>
                    </a:cubicBezTo>
                    <a:cubicBezTo>
                      <a:pt x="1162" y="23"/>
                      <a:pt x="1118" y="11"/>
                      <a:pt x="1070" y="0"/>
                    </a:cubicBezTo>
                    <a:cubicBezTo>
                      <a:pt x="987" y="15"/>
                      <a:pt x="930" y="37"/>
                      <a:pt x="862" y="83"/>
                    </a:cubicBezTo>
                    <a:cubicBezTo>
                      <a:pt x="841" y="96"/>
                      <a:pt x="820" y="111"/>
                      <a:pt x="800" y="125"/>
                    </a:cubicBezTo>
                    <a:cubicBezTo>
                      <a:pt x="789" y="132"/>
                      <a:pt x="769" y="146"/>
                      <a:pt x="769" y="146"/>
                    </a:cubicBezTo>
                    <a:cubicBezTo>
                      <a:pt x="762" y="164"/>
                      <a:pt x="744" y="252"/>
                      <a:pt x="717" y="270"/>
                    </a:cubicBezTo>
                    <a:cubicBezTo>
                      <a:pt x="698" y="281"/>
                      <a:pt x="654" y="291"/>
                      <a:pt x="654" y="291"/>
                    </a:cubicBezTo>
                    <a:cubicBezTo>
                      <a:pt x="619" y="279"/>
                      <a:pt x="633" y="281"/>
                      <a:pt x="613" y="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 rot="-3485510">
                <a:off x="1273" y="1276"/>
                <a:ext cx="127" cy="176"/>
              </a:xfrm>
              <a:custGeom>
                <a:avLst/>
                <a:gdLst>
                  <a:gd name="T0" fmla="*/ 0 w 1519"/>
                  <a:gd name="T1" fmla="*/ 1 h 1029"/>
                  <a:gd name="T2" fmla="*/ 0 w 1519"/>
                  <a:gd name="T3" fmla="*/ 1 h 1029"/>
                  <a:gd name="T4" fmla="*/ 0 w 1519"/>
                  <a:gd name="T5" fmla="*/ 1 h 1029"/>
                  <a:gd name="T6" fmla="*/ 0 w 1519"/>
                  <a:gd name="T7" fmla="*/ 1 h 1029"/>
                  <a:gd name="T8" fmla="*/ 0 w 1519"/>
                  <a:gd name="T9" fmla="*/ 1 h 1029"/>
                  <a:gd name="T10" fmla="*/ 0 w 1519"/>
                  <a:gd name="T11" fmla="*/ 1 h 1029"/>
                  <a:gd name="T12" fmla="*/ 0 w 1519"/>
                  <a:gd name="T13" fmla="*/ 2 h 1029"/>
                  <a:gd name="T14" fmla="*/ 0 w 1519"/>
                  <a:gd name="T15" fmla="*/ 3 h 1029"/>
                  <a:gd name="T16" fmla="*/ 0 w 1519"/>
                  <a:gd name="T17" fmla="*/ 3 h 1029"/>
                  <a:gd name="T18" fmla="*/ 0 w 1519"/>
                  <a:gd name="T19" fmla="*/ 4 h 1029"/>
                  <a:gd name="T20" fmla="*/ 0 w 1519"/>
                  <a:gd name="T21" fmla="*/ 5 h 1029"/>
                  <a:gd name="T22" fmla="*/ 0 w 1519"/>
                  <a:gd name="T23" fmla="*/ 5 h 1029"/>
                  <a:gd name="T24" fmla="*/ 0 w 1519"/>
                  <a:gd name="T25" fmla="*/ 5 h 1029"/>
                  <a:gd name="T26" fmla="*/ 0 w 1519"/>
                  <a:gd name="T27" fmla="*/ 4 h 1029"/>
                  <a:gd name="T28" fmla="*/ 1 w 1519"/>
                  <a:gd name="T29" fmla="*/ 4 h 1029"/>
                  <a:gd name="T30" fmla="*/ 1 w 1519"/>
                  <a:gd name="T31" fmla="*/ 5 h 1029"/>
                  <a:gd name="T32" fmla="*/ 1 w 1519"/>
                  <a:gd name="T33" fmla="*/ 5 h 1029"/>
                  <a:gd name="T34" fmla="*/ 1 w 1519"/>
                  <a:gd name="T35" fmla="*/ 5 h 1029"/>
                  <a:gd name="T36" fmla="*/ 1 w 1519"/>
                  <a:gd name="T37" fmla="*/ 5 h 1029"/>
                  <a:gd name="T38" fmla="*/ 1 w 1519"/>
                  <a:gd name="T39" fmla="*/ 5 h 1029"/>
                  <a:gd name="T40" fmla="*/ 1 w 1519"/>
                  <a:gd name="T41" fmla="*/ 4 h 1029"/>
                  <a:gd name="T42" fmla="*/ 1 w 1519"/>
                  <a:gd name="T43" fmla="*/ 4 h 1029"/>
                  <a:gd name="T44" fmla="*/ 1 w 1519"/>
                  <a:gd name="T45" fmla="*/ 2 h 1029"/>
                  <a:gd name="T46" fmla="*/ 1 w 1519"/>
                  <a:gd name="T47" fmla="*/ 0 h 1029"/>
                  <a:gd name="T48" fmla="*/ 1 w 1519"/>
                  <a:gd name="T49" fmla="*/ 0 h 1029"/>
                  <a:gd name="T50" fmla="*/ 1 w 1519"/>
                  <a:gd name="T51" fmla="*/ 0 h 1029"/>
                  <a:gd name="T52" fmla="*/ 1 w 1519"/>
                  <a:gd name="T53" fmla="*/ 1 h 1029"/>
                  <a:gd name="T54" fmla="*/ 0 w 1519"/>
                  <a:gd name="T55" fmla="*/ 1 h 1029"/>
                  <a:gd name="T56" fmla="*/ 0 w 1519"/>
                  <a:gd name="T57" fmla="*/ 1 h 1029"/>
                  <a:gd name="T58" fmla="*/ 0 w 1519"/>
                  <a:gd name="T59" fmla="*/ 2 h 1029"/>
                  <a:gd name="T60" fmla="*/ 0 w 1519"/>
                  <a:gd name="T61" fmla="*/ 1 h 10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1029">
                    <a:moveTo>
                      <a:pt x="613" y="281"/>
                    </a:moveTo>
                    <a:cubicBezTo>
                      <a:pt x="583" y="195"/>
                      <a:pt x="550" y="183"/>
                      <a:pt x="467" y="166"/>
                    </a:cubicBezTo>
                    <a:cubicBezTo>
                      <a:pt x="442" y="169"/>
                      <a:pt x="417" y="171"/>
                      <a:pt x="394" y="177"/>
                    </a:cubicBezTo>
                    <a:cubicBezTo>
                      <a:pt x="372" y="181"/>
                      <a:pt x="332" y="197"/>
                      <a:pt x="332" y="197"/>
                    </a:cubicBezTo>
                    <a:cubicBezTo>
                      <a:pt x="321" y="204"/>
                      <a:pt x="309" y="208"/>
                      <a:pt x="301" y="218"/>
                    </a:cubicBezTo>
                    <a:cubicBezTo>
                      <a:pt x="284" y="237"/>
                      <a:pt x="259" y="281"/>
                      <a:pt x="259" y="281"/>
                    </a:cubicBezTo>
                    <a:cubicBezTo>
                      <a:pt x="246" y="331"/>
                      <a:pt x="270" y="417"/>
                      <a:pt x="239" y="457"/>
                    </a:cubicBezTo>
                    <a:cubicBezTo>
                      <a:pt x="220" y="479"/>
                      <a:pt x="168" y="509"/>
                      <a:pt x="145" y="530"/>
                    </a:cubicBezTo>
                    <a:cubicBezTo>
                      <a:pt x="103" y="565"/>
                      <a:pt x="79" y="615"/>
                      <a:pt x="41" y="655"/>
                    </a:cubicBezTo>
                    <a:cubicBezTo>
                      <a:pt x="25" y="700"/>
                      <a:pt x="14" y="744"/>
                      <a:pt x="0" y="790"/>
                    </a:cubicBezTo>
                    <a:cubicBezTo>
                      <a:pt x="3" y="845"/>
                      <a:pt x="1" y="901"/>
                      <a:pt x="10" y="956"/>
                    </a:cubicBezTo>
                    <a:cubicBezTo>
                      <a:pt x="16" y="1000"/>
                      <a:pt x="110" y="1019"/>
                      <a:pt x="145" y="1029"/>
                    </a:cubicBezTo>
                    <a:cubicBezTo>
                      <a:pt x="230" y="1019"/>
                      <a:pt x="298" y="1010"/>
                      <a:pt x="363" y="946"/>
                    </a:cubicBezTo>
                    <a:cubicBezTo>
                      <a:pt x="419" y="889"/>
                      <a:pt x="461" y="825"/>
                      <a:pt x="540" y="800"/>
                    </a:cubicBezTo>
                    <a:cubicBezTo>
                      <a:pt x="682" y="805"/>
                      <a:pt x="809" y="805"/>
                      <a:pt x="945" y="842"/>
                    </a:cubicBezTo>
                    <a:cubicBezTo>
                      <a:pt x="985" y="867"/>
                      <a:pt x="1035" y="885"/>
                      <a:pt x="1080" y="904"/>
                    </a:cubicBezTo>
                    <a:cubicBezTo>
                      <a:pt x="1100" y="912"/>
                      <a:pt x="1121" y="918"/>
                      <a:pt x="1143" y="925"/>
                    </a:cubicBezTo>
                    <a:cubicBezTo>
                      <a:pt x="1153" y="928"/>
                      <a:pt x="1174" y="935"/>
                      <a:pt x="1174" y="935"/>
                    </a:cubicBezTo>
                    <a:cubicBezTo>
                      <a:pt x="1222" y="931"/>
                      <a:pt x="1270" y="930"/>
                      <a:pt x="1319" y="925"/>
                    </a:cubicBezTo>
                    <a:cubicBezTo>
                      <a:pt x="1333" y="923"/>
                      <a:pt x="1347" y="918"/>
                      <a:pt x="1361" y="914"/>
                    </a:cubicBezTo>
                    <a:cubicBezTo>
                      <a:pt x="1381" y="907"/>
                      <a:pt x="1423" y="894"/>
                      <a:pt x="1423" y="894"/>
                    </a:cubicBezTo>
                    <a:cubicBezTo>
                      <a:pt x="1464" y="866"/>
                      <a:pt x="1459" y="850"/>
                      <a:pt x="1486" y="810"/>
                    </a:cubicBezTo>
                    <a:cubicBezTo>
                      <a:pt x="1519" y="707"/>
                      <a:pt x="1509" y="589"/>
                      <a:pt x="1475" y="488"/>
                    </a:cubicBezTo>
                    <a:cubicBezTo>
                      <a:pt x="1447" y="318"/>
                      <a:pt x="1388" y="111"/>
                      <a:pt x="1205" y="52"/>
                    </a:cubicBezTo>
                    <a:cubicBezTo>
                      <a:pt x="1162" y="23"/>
                      <a:pt x="1118" y="11"/>
                      <a:pt x="1070" y="0"/>
                    </a:cubicBezTo>
                    <a:cubicBezTo>
                      <a:pt x="987" y="15"/>
                      <a:pt x="930" y="37"/>
                      <a:pt x="862" y="83"/>
                    </a:cubicBezTo>
                    <a:cubicBezTo>
                      <a:pt x="841" y="96"/>
                      <a:pt x="820" y="111"/>
                      <a:pt x="800" y="125"/>
                    </a:cubicBezTo>
                    <a:cubicBezTo>
                      <a:pt x="789" y="132"/>
                      <a:pt x="769" y="146"/>
                      <a:pt x="769" y="146"/>
                    </a:cubicBezTo>
                    <a:cubicBezTo>
                      <a:pt x="762" y="164"/>
                      <a:pt x="744" y="252"/>
                      <a:pt x="717" y="270"/>
                    </a:cubicBezTo>
                    <a:cubicBezTo>
                      <a:pt x="698" y="281"/>
                      <a:pt x="654" y="291"/>
                      <a:pt x="654" y="291"/>
                    </a:cubicBezTo>
                    <a:cubicBezTo>
                      <a:pt x="619" y="279"/>
                      <a:pt x="633" y="281"/>
                      <a:pt x="613" y="2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2186" y="552"/>
              <a:ext cx="104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fr-FR" altLang="fr-FR" sz="1600" b="1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Detected</a:t>
              </a:r>
              <a:r>
                <a:rPr lang="fr-FR" altLang="fr-FR" sz="16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: </a:t>
              </a:r>
              <a:r>
                <a:rPr lang="fr-FR" altLang="fr-FR" sz="1600" b="1" dirty="0">
                  <a:solidFill>
                    <a:srgbClr val="FF0000"/>
                  </a:solidFill>
                  <a:latin typeface="+mj-lt"/>
                </a:rPr>
                <a:t>I(Q)</a:t>
              </a:r>
              <a:endParaRPr lang="en-GB" altLang="fr-FR" sz="1600" b="1" dirty="0">
                <a:solidFill>
                  <a:srgbClr val="FF0000"/>
                </a:solidFill>
                <a:latin typeface="+mj-lt"/>
              </a:endParaRPr>
            </a:p>
            <a:p>
              <a:r>
                <a:rPr lang="en-GB" altLang="fr-FR" sz="1600" b="1" dirty="0">
                  <a:latin typeface="+mj-lt"/>
                </a:rPr>
                <a:t> </a:t>
              </a:r>
              <a:endParaRPr lang="en-GB" altLang="fr-FR" sz="1600" dirty="0">
                <a:latin typeface="+mj-lt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422816" y="836087"/>
            <a:ext cx="2077038" cy="979714"/>
            <a:chOff x="4060" y="663"/>
            <a:chExt cx="1430" cy="754"/>
          </a:xfrm>
        </p:grpSpPr>
        <p:graphicFrame>
          <p:nvGraphicFramePr>
            <p:cNvPr id="46" name="Object 23"/>
            <p:cNvGraphicFramePr>
              <a:graphicFrameLocks noChangeAspect="1"/>
            </p:cNvGraphicFramePr>
            <p:nvPr/>
          </p:nvGraphicFramePr>
          <p:xfrm>
            <a:off x="4241" y="1071"/>
            <a:ext cx="54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6" name="Equation" r:id="rId5" imgW="622030" imgH="393529" progId="Equation.3">
                    <p:embed/>
                  </p:oleObj>
                </mc:Choice>
                <mc:Fallback>
                  <p:oleObj name="Equation" r:id="rId5" imgW="62203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1071"/>
                          <a:ext cx="546" cy="3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4"/>
            <p:cNvGraphicFramePr>
              <a:graphicFrameLocks noChangeAspect="1"/>
            </p:cNvGraphicFramePr>
            <p:nvPr/>
          </p:nvGraphicFramePr>
          <p:xfrm>
            <a:off x="4876" y="799"/>
            <a:ext cx="61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" name="Equation" r:id="rId7" imgW="698197" imgH="266584" progId="Equation.3">
                    <p:embed/>
                  </p:oleObj>
                </mc:Choice>
                <mc:Fallback>
                  <p:oleObj name="Equation" r:id="rId7" imgW="698197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799"/>
                          <a:ext cx="614" cy="2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5"/>
            <p:cNvGraphicFramePr>
              <a:graphicFrameLocks noChangeAspect="1"/>
            </p:cNvGraphicFramePr>
            <p:nvPr/>
          </p:nvGraphicFramePr>
          <p:xfrm>
            <a:off x="4306" y="663"/>
            <a:ext cx="168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8" name="Equation" r:id="rId9" imgW="190335" imgH="266469" progId="Equation.3">
                    <p:embed/>
                  </p:oleObj>
                </mc:Choice>
                <mc:Fallback>
                  <p:oleObj name="Equation" r:id="rId9" imgW="190335" imgH="2664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663"/>
                          <a:ext cx="168" cy="2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4060" y="1071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 flipV="1">
              <a:off x="4060" y="760"/>
              <a:ext cx="749" cy="3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 flipH="1" flipV="1">
              <a:off x="4804" y="756"/>
              <a:ext cx="72" cy="315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4294" y="978"/>
              <a:ext cx="30" cy="90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90 h 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cubicBezTo>
                    <a:pt x="23" y="35"/>
                    <a:pt x="30" y="47"/>
                    <a:pt x="30" y="9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4284" y="917"/>
              <a:ext cx="2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b="1">
                  <a:latin typeface="+mj-lt"/>
                  <a:cs typeface="Times New Roman" pitchFamily="18" charset="0"/>
                </a:rPr>
                <a:t>2</a:t>
              </a:r>
              <a:r>
                <a:rPr lang="el-GR" sz="1200" b="1">
                  <a:latin typeface="+mj-lt"/>
                  <a:cs typeface="Times New Roman" pitchFamily="18" charset="0"/>
                </a:rPr>
                <a:t>θ</a:t>
              </a:r>
            </a:p>
          </p:txBody>
        </p:sp>
      </p:grp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4504" y="185738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sz="1200">
              <a:latin typeface="+mj-lt"/>
              <a:cs typeface="Times New Roman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500496" y="2073073"/>
            <a:ext cx="12490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b="1" dirty="0">
                <a:latin typeface="+mj-lt"/>
                <a:cs typeface="Times New Roman" pitchFamily="18" charset="0"/>
              </a:rPr>
              <a:t>2D detector</a:t>
            </a:r>
            <a:endParaRPr lang="en-US" sz="14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6554988" y="1857380"/>
            <a:ext cx="2265858" cy="3176923"/>
            <a:chOff x="4267" y="1314"/>
            <a:chExt cx="1560" cy="2445"/>
          </a:xfrm>
        </p:grpSpPr>
        <p:grpSp>
          <p:nvGrpSpPr>
            <p:cNvPr id="38" name="Group 32"/>
            <p:cNvGrpSpPr>
              <a:grpSpLocks/>
            </p:cNvGrpSpPr>
            <p:nvPr/>
          </p:nvGrpSpPr>
          <p:grpSpPr bwMode="auto">
            <a:xfrm>
              <a:off x="4267" y="2025"/>
              <a:ext cx="1554" cy="1734"/>
              <a:chOff x="3738" y="1503"/>
              <a:chExt cx="1554" cy="1734"/>
            </a:xfrm>
          </p:grpSpPr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 rot="-5400000">
                <a:off x="4135" y="1910"/>
                <a:ext cx="1208" cy="804"/>
              </a:xfrm>
              <a:custGeom>
                <a:avLst/>
                <a:gdLst>
                  <a:gd name="T0" fmla="*/ 661 w 1633"/>
                  <a:gd name="T1" fmla="*/ 0 h 1153"/>
                  <a:gd name="T2" fmla="*/ 648 w 1633"/>
                  <a:gd name="T3" fmla="*/ 10 h 1153"/>
                  <a:gd name="T4" fmla="*/ 628 w 1633"/>
                  <a:gd name="T5" fmla="*/ 27 h 1153"/>
                  <a:gd name="T6" fmla="*/ 596 w 1633"/>
                  <a:gd name="T7" fmla="*/ 38 h 1153"/>
                  <a:gd name="T8" fmla="*/ 557 w 1633"/>
                  <a:gd name="T9" fmla="*/ 49 h 1153"/>
                  <a:gd name="T10" fmla="*/ 519 w 1633"/>
                  <a:gd name="T11" fmla="*/ 54 h 1153"/>
                  <a:gd name="T12" fmla="*/ 466 w 1633"/>
                  <a:gd name="T13" fmla="*/ 65 h 1153"/>
                  <a:gd name="T14" fmla="*/ 414 w 1633"/>
                  <a:gd name="T15" fmla="*/ 70 h 1153"/>
                  <a:gd name="T16" fmla="*/ 362 w 1633"/>
                  <a:gd name="T17" fmla="*/ 81 h 1153"/>
                  <a:gd name="T18" fmla="*/ 317 w 1633"/>
                  <a:gd name="T19" fmla="*/ 87 h 1153"/>
                  <a:gd name="T20" fmla="*/ 266 w 1633"/>
                  <a:gd name="T21" fmla="*/ 98 h 1153"/>
                  <a:gd name="T22" fmla="*/ 226 w 1633"/>
                  <a:gd name="T23" fmla="*/ 103 h 1153"/>
                  <a:gd name="T24" fmla="*/ 188 w 1633"/>
                  <a:gd name="T25" fmla="*/ 114 h 1153"/>
                  <a:gd name="T26" fmla="*/ 162 w 1633"/>
                  <a:gd name="T27" fmla="*/ 125 h 1153"/>
                  <a:gd name="T28" fmla="*/ 149 w 1633"/>
                  <a:gd name="T29" fmla="*/ 136 h 1153"/>
                  <a:gd name="T30" fmla="*/ 142 w 1633"/>
                  <a:gd name="T31" fmla="*/ 146 h 1153"/>
                  <a:gd name="T32" fmla="*/ 149 w 1633"/>
                  <a:gd name="T33" fmla="*/ 158 h 1153"/>
                  <a:gd name="T34" fmla="*/ 175 w 1633"/>
                  <a:gd name="T35" fmla="*/ 184 h 1153"/>
                  <a:gd name="T36" fmla="*/ 188 w 1633"/>
                  <a:gd name="T37" fmla="*/ 201 h 1153"/>
                  <a:gd name="T38" fmla="*/ 195 w 1633"/>
                  <a:gd name="T39" fmla="*/ 222 h 1153"/>
                  <a:gd name="T40" fmla="*/ 188 w 1633"/>
                  <a:gd name="T41" fmla="*/ 234 h 1153"/>
                  <a:gd name="T42" fmla="*/ 181 w 1633"/>
                  <a:gd name="T43" fmla="*/ 250 h 1153"/>
                  <a:gd name="T44" fmla="*/ 169 w 1633"/>
                  <a:gd name="T45" fmla="*/ 261 h 1153"/>
                  <a:gd name="T46" fmla="*/ 155 w 1633"/>
                  <a:gd name="T47" fmla="*/ 271 h 1153"/>
                  <a:gd name="T48" fmla="*/ 136 w 1633"/>
                  <a:gd name="T49" fmla="*/ 282 h 1153"/>
                  <a:gd name="T50" fmla="*/ 98 w 1633"/>
                  <a:gd name="T51" fmla="*/ 304 h 1153"/>
                  <a:gd name="T52" fmla="*/ 52 w 1633"/>
                  <a:gd name="T53" fmla="*/ 326 h 1153"/>
                  <a:gd name="T54" fmla="*/ 33 w 1633"/>
                  <a:gd name="T55" fmla="*/ 342 h 1153"/>
                  <a:gd name="T56" fmla="*/ 20 w 1633"/>
                  <a:gd name="T57" fmla="*/ 353 h 1153"/>
                  <a:gd name="T58" fmla="*/ 7 w 1633"/>
                  <a:gd name="T59" fmla="*/ 369 h 1153"/>
                  <a:gd name="T60" fmla="*/ 0 w 1633"/>
                  <a:gd name="T61" fmla="*/ 390 h 115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33" h="1153">
                    <a:moveTo>
                      <a:pt x="1632" y="0"/>
                    </a:moveTo>
                    <a:lnTo>
                      <a:pt x="1600" y="32"/>
                    </a:lnTo>
                    <a:lnTo>
                      <a:pt x="1552" y="80"/>
                    </a:lnTo>
                    <a:lnTo>
                      <a:pt x="1472" y="112"/>
                    </a:lnTo>
                    <a:lnTo>
                      <a:pt x="1376" y="144"/>
                    </a:lnTo>
                    <a:lnTo>
                      <a:pt x="1280" y="160"/>
                    </a:lnTo>
                    <a:lnTo>
                      <a:pt x="1152" y="192"/>
                    </a:lnTo>
                    <a:lnTo>
                      <a:pt x="1024" y="208"/>
                    </a:lnTo>
                    <a:lnTo>
                      <a:pt x="896" y="240"/>
                    </a:lnTo>
                    <a:lnTo>
                      <a:pt x="784" y="256"/>
                    </a:lnTo>
                    <a:lnTo>
                      <a:pt x="656" y="288"/>
                    </a:lnTo>
                    <a:lnTo>
                      <a:pt x="560" y="304"/>
                    </a:lnTo>
                    <a:lnTo>
                      <a:pt x="464" y="336"/>
                    </a:lnTo>
                    <a:lnTo>
                      <a:pt x="400" y="368"/>
                    </a:lnTo>
                    <a:lnTo>
                      <a:pt x="368" y="400"/>
                    </a:lnTo>
                    <a:lnTo>
                      <a:pt x="352" y="432"/>
                    </a:lnTo>
                    <a:lnTo>
                      <a:pt x="368" y="464"/>
                    </a:lnTo>
                    <a:lnTo>
                      <a:pt x="432" y="544"/>
                    </a:lnTo>
                    <a:lnTo>
                      <a:pt x="464" y="592"/>
                    </a:lnTo>
                    <a:lnTo>
                      <a:pt x="480" y="656"/>
                    </a:lnTo>
                    <a:lnTo>
                      <a:pt x="464" y="688"/>
                    </a:lnTo>
                    <a:lnTo>
                      <a:pt x="448" y="736"/>
                    </a:lnTo>
                    <a:lnTo>
                      <a:pt x="416" y="768"/>
                    </a:lnTo>
                    <a:lnTo>
                      <a:pt x="384" y="800"/>
                    </a:lnTo>
                    <a:lnTo>
                      <a:pt x="336" y="832"/>
                    </a:lnTo>
                    <a:lnTo>
                      <a:pt x="240" y="896"/>
                    </a:lnTo>
                    <a:lnTo>
                      <a:pt x="128" y="960"/>
                    </a:lnTo>
                    <a:lnTo>
                      <a:pt x="80" y="1008"/>
                    </a:lnTo>
                    <a:lnTo>
                      <a:pt x="48" y="1040"/>
                    </a:lnTo>
                    <a:lnTo>
                      <a:pt x="16" y="1088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3561" y="2296"/>
                <a:ext cx="13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 rot="16200000" flipV="1">
                <a:off x="4729" y="2454"/>
                <a:ext cx="0" cy="10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44" name="Text Box 36"/>
              <p:cNvSpPr txBox="1">
                <a:spLocks noChangeArrowheads="1"/>
              </p:cNvSpPr>
              <p:nvPr/>
            </p:nvSpPr>
            <p:spPr bwMode="auto">
              <a:xfrm>
                <a:off x="3738" y="1503"/>
                <a:ext cx="559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altLang="fr-FR" sz="1400" b="1">
                    <a:latin typeface="+mj-lt"/>
                  </a:rPr>
                  <a:t>Ln ( I )</a:t>
                </a:r>
              </a:p>
            </p:txBody>
          </p:sp>
          <p:sp>
            <p:nvSpPr>
              <p:cNvPr id="45" name="Text Box 37"/>
              <p:cNvSpPr txBox="1">
                <a:spLocks noChangeArrowheads="1"/>
              </p:cNvSpPr>
              <p:nvPr/>
            </p:nvSpPr>
            <p:spPr bwMode="auto">
              <a:xfrm>
                <a:off x="4371" y="3000"/>
                <a:ext cx="921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altLang="fr-FR" sz="1400" b="1" dirty="0">
                    <a:latin typeface="+mj-lt"/>
                  </a:rPr>
                  <a:t>Q=4</a:t>
                </a:r>
                <a:r>
                  <a:rPr lang="el-GR" altLang="fr-FR" sz="1400" b="1" dirty="0">
                    <a:latin typeface="+mj-lt"/>
                    <a:cs typeface="Times New Roman" pitchFamily="18" charset="0"/>
                  </a:rPr>
                  <a:t>π</a:t>
                </a:r>
                <a:r>
                  <a:rPr lang="en-GB" altLang="fr-FR" sz="1400" b="1" dirty="0">
                    <a:latin typeface="+mj-lt"/>
                  </a:rPr>
                  <a:t> </a:t>
                </a:r>
                <a:r>
                  <a:rPr lang="en-GB" altLang="fr-FR" sz="1400" b="1" dirty="0" smtClean="0">
                    <a:latin typeface="+mj-lt"/>
                  </a:rPr>
                  <a:t>sin</a:t>
                </a:r>
                <a:r>
                  <a:rPr lang="el-GR" altLang="fr-FR" sz="1400" b="1" dirty="0" smtClean="0">
                    <a:latin typeface="+mj-lt"/>
                  </a:rPr>
                  <a:t>θ</a:t>
                </a:r>
                <a:r>
                  <a:rPr lang="en-GB" altLang="fr-FR" sz="1400" b="1" dirty="0" smtClean="0">
                    <a:latin typeface="+mj-lt"/>
                  </a:rPr>
                  <a:t>/</a:t>
                </a:r>
                <a:r>
                  <a:rPr lang="el-GR" altLang="fr-FR" sz="1400" b="1" dirty="0" smtClean="0">
                    <a:latin typeface="+mj-lt"/>
                  </a:rPr>
                  <a:t>λ</a:t>
                </a:r>
                <a:endParaRPr lang="en-GB" altLang="fr-FR" sz="1400" b="1" dirty="0">
                  <a:latin typeface="+mj-lt"/>
                </a:endParaRPr>
              </a:p>
            </p:txBody>
          </p:sp>
        </p:grpSp>
        <p:sp>
          <p:nvSpPr>
            <p:cNvPr id="39" name="AutoShape 40"/>
            <p:cNvSpPr>
              <a:spLocks noChangeArrowheads="1"/>
            </p:cNvSpPr>
            <p:nvPr/>
          </p:nvSpPr>
          <p:spPr bwMode="auto">
            <a:xfrm rot="2904164">
              <a:off x="4084" y="1599"/>
              <a:ext cx="817" cy="272"/>
            </a:xfrm>
            <a:prstGeom prst="rightArrow">
              <a:avLst>
                <a:gd name="adj1" fmla="val 50000"/>
                <a:gd name="adj2" fmla="val 75092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4667" y="1314"/>
              <a:ext cx="1160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fr-FR" sz="1400" b="1" dirty="0">
                  <a:latin typeface="+mj-lt"/>
                  <a:cs typeface="Times New Roman" pitchFamily="18" charset="0"/>
                </a:rPr>
                <a:t>Radial </a:t>
              </a:r>
              <a:r>
                <a:rPr lang="fr-FR" sz="1400" b="1" dirty="0" err="1" smtClean="0">
                  <a:latin typeface="+mj-lt"/>
                  <a:cs typeface="Times New Roman" pitchFamily="18" charset="0"/>
                </a:rPr>
                <a:t>average</a:t>
              </a:r>
              <a:endParaRPr lang="fr-FR" sz="1400" b="1" dirty="0">
                <a:latin typeface="+mj-lt"/>
                <a:cs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fr-FR" sz="1400" b="1" dirty="0" smtClean="0">
                  <a:latin typeface="+mj-lt"/>
                  <a:cs typeface="Times New Roman" pitchFamily="18" charset="0"/>
                </a:rPr>
                <a:t>+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fr-FR" sz="1400" b="1" dirty="0" smtClean="0">
                  <a:latin typeface="+mj-lt"/>
                  <a:cs typeface="Times New Roman" pitchFamily="18" charset="0"/>
                </a:rPr>
                <a:t>buffer </a:t>
              </a:r>
              <a:r>
                <a:rPr lang="fr-FR" sz="1400" b="1" dirty="0" err="1" smtClean="0">
                  <a:latin typeface="+mj-lt"/>
                  <a:cs typeface="Times New Roman" pitchFamily="18" charset="0"/>
                </a:rPr>
                <a:t>subtraction</a:t>
              </a:r>
              <a:endParaRPr lang="fr-FR" sz="1400" b="1" dirty="0">
                <a:latin typeface="+mj-lt"/>
                <a:cs typeface="Times New Roman" pitchFamily="18" charset="0"/>
              </a:endParaRPr>
            </a:p>
            <a:p>
              <a:pPr algn="ctr" eaLnBrk="1" hangingPunct="1"/>
              <a:r>
                <a:rPr lang="fr-FR" sz="1400" b="1" dirty="0" smtClean="0">
                  <a:solidFill>
                    <a:srgbClr val="3333FF"/>
                  </a:solidFill>
                  <a:latin typeface="+mj-lt"/>
                  <a:cs typeface="Times New Roman" pitchFamily="18" charset="0"/>
                </a:rPr>
                <a:t>(Foxtrot </a:t>
              </a:r>
              <a:r>
                <a:rPr lang="fr-FR" sz="1400" b="1" dirty="0" err="1" smtClean="0">
                  <a:solidFill>
                    <a:srgbClr val="3333FF"/>
                  </a:solidFill>
                  <a:latin typeface="+mj-lt"/>
                  <a:cs typeface="Times New Roman" pitchFamily="18" charset="0"/>
                </a:rPr>
                <a:t>libraries</a:t>
              </a:r>
              <a:r>
                <a:rPr lang="fr-FR" sz="1400" b="1" dirty="0" smtClean="0">
                  <a:solidFill>
                    <a:srgbClr val="3333FF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1400" b="1" dirty="0">
                <a:solidFill>
                  <a:srgbClr val="3333FF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14" name="Picture 167" descr="Synchrotron0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38">
            <a:off x="700090" y="1354012"/>
            <a:ext cx="1189169" cy="7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69"/>
          <p:cNvGrpSpPr>
            <a:grpSpLocks/>
          </p:cNvGrpSpPr>
          <p:nvPr/>
        </p:nvGrpSpPr>
        <p:grpSpPr bwMode="auto">
          <a:xfrm rot="17983353">
            <a:off x="1135404" y="3138121"/>
            <a:ext cx="1846384" cy="2451777"/>
            <a:chOff x="3848" y="2379"/>
            <a:chExt cx="1421" cy="1688"/>
          </a:xfrm>
        </p:grpSpPr>
        <p:pic>
          <p:nvPicPr>
            <p:cNvPr id="22" name="Picture 45" descr="GDs1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9" t="7945" r="41000" b="4536"/>
            <a:stretch>
              <a:fillRect/>
            </a:stretch>
          </p:blipFill>
          <p:spPr bwMode="auto">
            <a:xfrm rot="19816647">
              <a:off x="3848" y="2379"/>
              <a:ext cx="495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 rot="2115596" flipH="1">
              <a:off x="4676" y="3882"/>
              <a:ext cx="593" cy="185"/>
            </a:xfrm>
            <a:prstGeom prst="rightArrow">
              <a:avLst>
                <a:gd name="adj1" fmla="val 50000"/>
                <a:gd name="adj2" fmla="val 9202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sp>
        <p:nvSpPr>
          <p:cNvPr id="16" name="Freeform 33"/>
          <p:cNvSpPr>
            <a:spLocks/>
          </p:cNvSpPr>
          <p:nvPr/>
        </p:nvSpPr>
        <p:spPr bwMode="auto">
          <a:xfrm rot="16200000">
            <a:off x="7223243" y="3241241"/>
            <a:ext cx="1569621" cy="1167789"/>
          </a:xfrm>
          <a:custGeom>
            <a:avLst/>
            <a:gdLst>
              <a:gd name="T0" fmla="*/ 661 w 1633"/>
              <a:gd name="T1" fmla="*/ 0 h 1153"/>
              <a:gd name="T2" fmla="*/ 648 w 1633"/>
              <a:gd name="T3" fmla="*/ 10 h 1153"/>
              <a:gd name="T4" fmla="*/ 628 w 1633"/>
              <a:gd name="T5" fmla="*/ 27 h 1153"/>
              <a:gd name="T6" fmla="*/ 596 w 1633"/>
              <a:gd name="T7" fmla="*/ 38 h 1153"/>
              <a:gd name="T8" fmla="*/ 557 w 1633"/>
              <a:gd name="T9" fmla="*/ 49 h 1153"/>
              <a:gd name="T10" fmla="*/ 519 w 1633"/>
              <a:gd name="T11" fmla="*/ 54 h 1153"/>
              <a:gd name="T12" fmla="*/ 466 w 1633"/>
              <a:gd name="T13" fmla="*/ 65 h 1153"/>
              <a:gd name="T14" fmla="*/ 414 w 1633"/>
              <a:gd name="T15" fmla="*/ 70 h 1153"/>
              <a:gd name="T16" fmla="*/ 362 w 1633"/>
              <a:gd name="T17" fmla="*/ 81 h 1153"/>
              <a:gd name="T18" fmla="*/ 317 w 1633"/>
              <a:gd name="T19" fmla="*/ 87 h 1153"/>
              <a:gd name="T20" fmla="*/ 266 w 1633"/>
              <a:gd name="T21" fmla="*/ 98 h 1153"/>
              <a:gd name="T22" fmla="*/ 226 w 1633"/>
              <a:gd name="T23" fmla="*/ 103 h 1153"/>
              <a:gd name="T24" fmla="*/ 188 w 1633"/>
              <a:gd name="T25" fmla="*/ 114 h 1153"/>
              <a:gd name="T26" fmla="*/ 162 w 1633"/>
              <a:gd name="T27" fmla="*/ 125 h 1153"/>
              <a:gd name="T28" fmla="*/ 149 w 1633"/>
              <a:gd name="T29" fmla="*/ 136 h 1153"/>
              <a:gd name="T30" fmla="*/ 142 w 1633"/>
              <a:gd name="T31" fmla="*/ 146 h 1153"/>
              <a:gd name="T32" fmla="*/ 149 w 1633"/>
              <a:gd name="T33" fmla="*/ 158 h 1153"/>
              <a:gd name="T34" fmla="*/ 175 w 1633"/>
              <a:gd name="T35" fmla="*/ 184 h 1153"/>
              <a:gd name="T36" fmla="*/ 188 w 1633"/>
              <a:gd name="T37" fmla="*/ 201 h 1153"/>
              <a:gd name="T38" fmla="*/ 195 w 1633"/>
              <a:gd name="T39" fmla="*/ 222 h 1153"/>
              <a:gd name="T40" fmla="*/ 188 w 1633"/>
              <a:gd name="T41" fmla="*/ 234 h 1153"/>
              <a:gd name="T42" fmla="*/ 181 w 1633"/>
              <a:gd name="T43" fmla="*/ 250 h 1153"/>
              <a:gd name="T44" fmla="*/ 169 w 1633"/>
              <a:gd name="T45" fmla="*/ 261 h 1153"/>
              <a:gd name="T46" fmla="*/ 155 w 1633"/>
              <a:gd name="T47" fmla="*/ 271 h 1153"/>
              <a:gd name="T48" fmla="*/ 136 w 1633"/>
              <a:gd name="T49" fmla="*/ 282 h 1153"/>
              <a:gd name="T50" fmla="*/ 98 w 1633"/>
              <a:gd name="T51" fmla="*/ 304 h 1153"/>
              <a:gd name="T52" fmla="*/ 52 w 1633"/>
              <a:gd name="T53" fmla="*/ 326 h 1153"/>
              <a:gd name="T54" fmla="*/ 33 w 1633"/>
              <a:gd name="T55" fmla="*/ 342 h 1153"/>
              <a:gd name="T56" fmla="*/ 20 w 1633"/>
              <a:gd name="T57" fmla="*/ 353 h 1153"/>
              <a:gd name="T58" fmla="*/ 7 w 1633"/>
              <a:gd name="T59" fmla="*/ 369 h 1153"/>
              <a:gd name="T60" fmla="*/ 0 w 1633"/>
              <a:gd name="T61" fmla="*/ 390 h 1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33" h="1153">
                <a:moveTo>
                  <a:pt x="1632" y="0"/>
                </a:moveTo>
                <a:lnTo>
                  <a:pt x="1600" y="32"/>
                </a:lnTo>
                <a:lnTo>
                  <a:pt x="1552" y="80"/>
                </a:lnTo>
                <a:lnTo>
                  <a:pt x="1472" y="112"/>
                </a:lnTo>
                <a:lnTo>
                  <a:pt x="1376" y="144"/>
                </a:lnTo>
                <a:lnTo>
                  <a:pt x="1280" y="160"/>
                </a:lnTo>
                <a:lnTo>
                  <a:pt x="1152" y="192"/>
                </a:lnTo>
                <a:lnTo>
                  <a:pt x="1024" y="208"/>
                </a:lnTo>
                <a:lnTo>
                  <a:pt x="896" y="240"/>
                </a:lnTo>
                <a:lnTo>
                  <a:pt x="784" y="256"/>
                </a:lnTo>
                <a:lnTo>
                  <a:pt x="656" y="288"/>
                </a:lnTo>
                <a:lnTo>
                  <a:pt x="560" y="304"/>
                </a:lnTo>
                <a:lnTo>
                  <a:pt x="464" y="336"/>
                </a:lnTo>
                <a:lnTo>
                  <a:pt x="400" y="368"/>
                </a:lnTo>
                <a:lnTo>
                  <a:pt x="368" y="400"/>
                </a:lnTo>
                <a:lnTo>
                  <a:pt x="352" y="432"/>
                </a:lnTo>
                <a:lnTo>
                  <a:pt x="368" y="464"/>
                </a:lnTo>
                <a:lnTo>
                  <a:pt x="432" y="544"/>
                </a:lnTo>
                <a:lnTo>
                  <a:pt x="464" y="592"/>
                </a:lnTo>
                <a:lnTo>
                  <a:pt x="480" y="656"/>
                </a:lnTo>
                <a:lnTo>
                  <a:pt x="464" y="688"/>
                </a:lnTo>
                <a:lnTo>
                  <a:pt x="448" y="736"/>
                </a:lnTo>
                <a:lnTo>
                  <a:pt x="416" y="768"/>
                </a:lnTo>
                <a:lnTo>
                  <a:pt x="384" y="800"/>
                </a:lnTo>
                <a:lnTo>
                  <a:pt x="336" y="832"/>
                </a:lnTo>
                <a:lnTo>
                  <a:pt x="240" y="896"/>
                </a:lnTo>
                <a:lnTo>
                  <a:pt x="128" y="960"/>
                </a:lnTo>
                <a:lnTo>
                  <a:pt x="80" y="1008"/>
                </a:lnTo>
                <a:lnTo>
                  <a:pt x="48" y="1040"/>
                </a:lnTo>
                <a:lnTo>
                  <a:pt x="16" y="1088"/>
                </a:lnTo>
                <a:lnTo>
                  <a:pt x="0" y="1152"/>
                </a:lnTo>
              </a:path>
            </a:pathLst>
          </a:custGeom>
          <a:noFill/>
          <a:ln w="25400" cap="rnd" cmpd="sng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+mj-lt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6" y="2089653"/>
            <a:ext cx="3170025" cy="2196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68" y="3236645"/>
            <a:ext cx="2931506" cy="157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6"/>
          <p:cNvSpPr>
            <a:spLocks noChangeArrowheads="1"/>
          </p:cNvSpPr>
          <p:nvPr/>
        </p:nvSpPr>
        <p:spPr bwMode="auto">
          <a:xfrm rot="10044909">
            <a:off x="6253603" y="3658612"/>
            <a:ext cx="989135" cy="240381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 rot="8448100" flipH="1">
            <a:off x="3004876" y="1893326"/>
            <a:ext cx="861318" cy="240381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659" y="4947085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(ATSAS suite of programs)</a:t>
            </a:r>
            <a:endParaRPr lang="en-US" sz="1400" b="1" dirty="0">
              <a:solidFill>
                <a:srgbClr val="3333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864157" y="917773"/>
            <a:ext cx="350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b="1" dirty="0" smtClean="0">
                <a:latin typeface="+mj-lt"/>
                <a:cs typeface="Times New Roman" pitchFamily="18" charset="0"/>
              </a:rPr>
              <a:t>SAXS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coupled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with</a:t>
            </a:r>
            <a:r>
              <a:rPr lang="fr-FR" sz="1400" dirty="0">
                <a:latin typeface="+mj-lt"/>
                <a:cs typeface="Times New Roman" pitchFamily="18" charset="0"/>
              </a:rPr>
              <a:t> Size Exclusion HPLC</a:t>
            </a:r>
            <a:endParaRPr lang="en-US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9"/>
          <a:stretch/>
        </p:blipFill>
        <p:spPr bwMode="auto">
          <a:xfrm>
            <a:off x="3948138" y="5323635"/>
            <a:ext cx="1765860" cy="14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6" b="20519"/>
          <a:stretch/>
        </p:blipFill>
        <p:spPr bwMode="auto">
          <a:xfrm>
            <a:off x="5927297" y="5332871"/>
            <a:ext cx="2022293" cy="141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5" b="77182"/>
          <a:stretch/>
        </p:blipFill>
        <p:spPr bwMode="auto">
          <a:xfrm>
            <a:off x="373067" y="5805264"/>
            <a:ext cx="3376289" cy="7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46"/>
          <p:cNvSpPr>
            <a:spLocks noChangeArrowheads="1"/>
          </p:cNvSpPr>
          <p:nvPr/>
        </p:nvSpPr>
        <p:spPr bwMode="auto">
          <a:xfrm rot="16200000" flipH="1">
            <a:off x="1034868" y="5408768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75" name="AutoShape 46"/>
          <p:cNvSpPr>
            <a:spLocks noChangeArrowheads="1"/>
          </p:cNvSpPr>
          <p:nvPr/>
        </p:nvSpPr>
        <p:spPr bwMode="auto">
          <a:xfrm rot="16200000" flipH="1">
            <a:off x="1746878" y="5408769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76" name="AutoShape 46"/>
          <p:cNvSpPr>
            <a:spLocks noChangeArrowheads="1"/>
          </p:cNvSpPr>
          <p:nvPr/>
        </p:nvSpPr>
        <p:spPr bwMode="auto">
          <a:xfrm rot="16200000" flipH="1">
            <a:off x="2488251" y="5408770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77" name="AutoShape 46"/>
          <p:cNvSpPr>
            <a:spLocks noChangeArrowheads="1"/>
          </p:cNvSpPr>
          <p:nvPr/>
        </p:nvSpPr>
        <p:spPr bwMode="auto">
          <a:xfrm rot="16200000" flipH="1">
            <a:off x="3310083" y="5112883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78" name="AutoShape 46"/>
          <p:cNvSpPr>
            <a:spLocks noChangeArrowheads="1"/>
          </p:cNvSpPr>
          <p:nvPr/>
        </p:nvSpPr>
        <p:spPr bwMode="auto">
          <a:xfrm rot="16200000" flipH="1">
            <a:off x="4166538" y="4950059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79" name="AutoShape 46"/>
          <p:cNvSpPr>
            <a:spLocks noChangeArrowheads="1"/>
          </p:cNvSpPr>
          <p:nvPr/>
        </p:nvSpPr>
        <p:spPr bwMode="auto">
          <a:xfrm rot="16200000" flipH="1">
            <a:off x="4923116" y="4957560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80" name="AutoShape 46"/>
          <p:cNvSpPr>
            <a:spLocks noChangeArrowheads="1"/>
          </p:cNvSpPr>
          <p:nvPr/>
        </p:nvSpPr>
        <p:spPr bwMode="auto">
          <a:xfrm rot="16200000" flipH="1">
            <a:off x="5747966" y="4960959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81" name="AutoShape 46"/>
          <p:cNvSpPr>
            <a:spLocks noChangeArrowheads="1"/>
          </p:cNvSpPr>
          <p:nvPr/>
        </p:nvSpPr>
        <p:spPr bwMode="auto">
          <a:xfrm rot="16200000" flipH="1">
            <a:off x="6719876" y="4960959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82" name="AutoShape 46"/>
          <p:cNvSpPr>
            <a:spLocks noChangeArrowheads="1"/>
          </p:cNvSpPr>
          <p:nvPr/>
        </p:nvSpPr>
        <p:spPr bwMode="auto">
          <a:xfrm rot="16200000" flipH="1">
            <a:off x="8464451" y="4960959"/>
            <a:ext cx="385259" cy="134354"/>
          </a:xfrm>
          <a:prstGeom prst="rightArrow">
            <a:avLst>
              <a:gd name="adj1" fmla="val 50000"/>
              <a:gd name="adj2" fmla="val 920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1648441" y="5729629"/>
            <a:ext cx="1973169" cy="307777"/>
          </a:xfrm>
          <a:prstGeom prst="rect">
            <a:avLst/>
          </a:prstGeom>
          <a:ln w="4762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latin typeface="+mj-lt"/>
                <a:cs typeface="Times New Roman" pitchFamily="18" charset="0"/>
              </a:rPr>
              <a:t>(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IspyB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Web Application)</a:t>
            </a:r>
            <a:endParaRPr 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29160" y="5226718"/>
            <a:ext cx="1973169" cy="307777"/>
          </a:xfrm>
          <a:prstGeom prst="rect">
            <a:avLst/>
          </a:prstGeom>
          <a:ln w="4762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latin typeface="+mj-lt"/>
                <a:cs typeface="Times New Roman" pitchFamily="18" charset="0"/>
              </a:rPr>
              <a:t>(</a:t>
            </a:r>
            <a:r>
              <a:rPr lang="fr-FR" sz="1400" b="1" dirty="0" err="1" smtClean="0">
                <a:latin typeface="+mj-lt"/>
                <a:cs typeface="Times New Roman" pitchFamily="18" charset="0"/>
              </a:rPr>
              <a:t>IspyB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Web Application)</a:t>
            </a:r>
            <a:endParaRPr lang="en-US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10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5220071" y="3429000"/>
            <a:ext cx="3806403" cy="3240359"/>
          </a:xfrm>
          <a:prstGeom prst="roundRect">
            <a:avLst>
              <a:gd name="adj" fmla="val 65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à coins arrondis 101"/>
          <p:cNvSpPr/>
          <p:nvPr/>
        </p:nvSpPr>
        <p:spPr>
          <a:xfrm>
            <a:off x="5233448" y="3586726"/>
            <a:ext cx="3806267" cy="1143291"/>
          </a:xfrm>
          <a:prstGeom prst="roundRect">
            <a:avLst>
              <a:gd name="adj" fmla="val 186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à coins arrondis 98"/>
          <p:cNvSpPr/>
          <p:nvPr/>
        </p:nvSpPr>
        <p:spPr>
          <a:xfrm>
            <a:off x="5220070" y="5110445"/>
            <a:ext cx="3806267" cy="1143291"/>
          </a:xfrm>
          <a:prstGeom prst="roundRect">
            <a:avLst>
              <a:gd name="adj" fmla="val 18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à coins arrondis 63"/>
          <p:cNvSpPr/>
          <p:nvPr/>
        </p:nvSpPr>
        <p:spPr>
          <a:xfrm>
            <a:off x="5220072" y="980727"/>
            <a:ext cx="3850606" cy="1944217"/>
          </a:xfrm>
          <a:prstGeom prst="roundRect">
            <a:avLst>
              <a:gd name="adj" fmla="val 157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35496" y="980727"/>
            <a:ext cx="5112568" cy="5688633"/>
          </a:xfrm>
          <a:prstGeom prst="roundRect">
            <a:avLst>
              <a:gd name="adj" fmla="val 65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logo officiel quadri tif_30 mai 199 M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90514" y="223095"/>
            <a:ext cx="7746651" cy="41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Implementation of confidentiality of BAGs on SWING Beamline</a:t>
            </a:r>
            <a:endParaRPr lang="en-US" sz="1600" b="1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432" y="1700808"/>
            <a:ext cx="168913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BAG</a:t>
            </a:r>
          </a:p>
          <a:p>
            <a:pPr algn="ctr"/>
            <a:r>
              <a:rPr lang="en-US" b="1" dirty="0" smtClean="0"/>
              <a:t>&lt;project ID&gt;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74332" y="2704283"/>
            <a:ext cx="151734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Member A &lt;member ID&gt;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91880" y="2708920"/>
            <a:ext cx="1517348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Member C &lt;member ID&gt;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30052" y="2708920"/>
            <a:ext cx="151734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Member B &lt;member ID&gt;</a:t>
            </a:r>
            <a:endParaRPr lang="en-US" dirty="0"/>
          </a:p>
        </p:txBody>
      </p:sp>
      <p:cxnSp>
        <p:nvCxnSpPr>
          <p:cNvPr id="15" name="Connecteur en angle 14"/>
          <p:cNvCxnSpPr>
            <a:stCxn id="6" idx="2"/>
            <a:endCxn id="12" idx="0"/>
          </p:cNvCxnSpPr>
          <p:nvPr/>
        </p:nvCxnSpPr>
        <p:spPr>
          <a:xfrm rot="16200000" flipH="1">
            <a:off x="3203752" y="1662118"/>
            <a:ext cx="432048" cy="1661555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6" idx="2"/>
            <a:endCxn id="13" idx="0"/>
          </p:cNvCxnSpPr>
          <p:nvPr/>
        </p:nvCxnSpPr>
        <p:spPr>
          <a:xfrm rot="5400000">
            <a:off x="2372839" y="2492760"/>
            <a:ext cx="432048" cy="27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6" idx="2"/>
            <a:endCxn id="7" idx="0"/>
          </p:cNvCxnSpPr>
          <p:nvPr/>
        </p:nvCxnSpPr>
        <p:spPr>
          <a:xfrm rot="5400000">
            <a:off x="1547298" y="1662581"/>
            <a:ext cx="427411" cy="165599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4606" y="3928419"/>
            <a:ext cx="1517348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 1 &lt;session ID&gt;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92154" y="3933056"/>
            <a:ext cx="151734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 </a:t>
            </a:r>
            <a:r>
              <a:rPr lang="en-US" dirty="0" smtClean="0"/>
              <a:t>3 </a:t>
            </a:r>
            <a:r>
              <a:rPr lang="en-US" dirty="0"/>
              <a:t>&lt;session ID&gt;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326" y="3933056"/>
            <a:ext cx="151734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 </a:t>
            </a:r>
            <a:r>
              <a:rPr lang="en-US" dirty="0" smtClean="0"/>
              <a:t>2 </a:t>
            </a:r>
            <a:r>
              <a:rPr lang="en-US" dirty="0"/>
              <a:t>&lt;session ID&gt;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74332" y="4869160"/>
            <a:ext cx="474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1 =&gt; </a:t>
            </a:r>
            <a:r>
              <a:rPr lang="en-US" sz="1600" b="1" dirty="0" smtClean="0">
                <a:solidFill>
                  <a:schemeClr val="accent1"/>
                </a:solidFill>
              </a:rPr>
              <a:t>&lt;project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rgbClr val="C00000"/>
                </a:solidFill>
              </a:rPr>
              <a:t>&lt;Member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chemeClr val="accent5"/>
                </a:solidFill>
              </a:rPr>
              <a:t>&lt;Session ID&gt;</a:t>
            </a:r>
          </a:p>
        </p:txBody>
      </p:sp>
      <p:cxnSp>
        <p:nvCxnSpPr>
          <p:cNvPr id="33" name="Connecteur droit avec flèche 32"/>
          <p:cNvCxnSpPr>
            <a:stCxn id="7" idx="2"/>
            <a:endCxn id="26" idx="0"/>
          </p:cNvCxnSpPr>
          <p:nvPr/>
        </p:nvCxnSpPr>
        <p:spPr>
          <a:xfrm>
            <a:off x="933006" y="3424363"/>
            <a:ext cx="3317822" cy="50869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7" idx="2"/>
            <a:endCxn id="25" idx="0"/>
          </p:cNvCxnSpPr>
          <p:nvPr/>
        </p:nvCxnSpPr>
        <p:spPr>
          <a:xfrm>
            <a:off x="933006" y="3424363"/>
            <a:ext cx="274" cy="50405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3" idx="2"/>
            <a:endCxn id="27" idx="0"/>
          </p:cNvCxnSpPr>
          <p:nvPr/>
        </p:nvCxnSpPr>
        <p:spPr>
          <a:xfrm>
            <a:off x="2588726" y="3429000"/>
            <a:ext cx="274" cy="50405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12" idx="2"/>
            <a:endCxn id="27" idx="0"/>
          </p:cNvCxnSpPr>
          <p:nvPr/>
        </p:nvCxnSpPr>
        <p:spPr>
          <a:xfrm flipH="1">
            <a:off x="2589000" y="3429000"/>
            <a:ext cx="1661554" cy="504056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3" idx="2"/>
            <a:endCxn id="26" idx="0"/>
          </p:cNvCxnSpPr>
          <p:nvPr/>
        </p:nvCxnSpPr>
        <p:spPr>
          <a:xfrm>
            <a:off x="2588726" y="3429000"/>
            <a:ext cx="1662102" cy="50405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2" idx="2"/>
            <a:endCxn id="26" idx="0"/>
          </p:cNvCxnSpPr>
          <p:nvPr/>
        </p:nvCxnSpPr>
        <p:spPr>
          <a:xfrm>
            <a:off x="4250554" y="3429000"/>
            <a:ext cx="274" cy="504056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74332" y="5766355"/>
            <a:ext cx="489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indent="-1169988">
              <a:tabLst>
                <a:tab pos="806450" algn="l"/>
              </a:tabLst>
            </a:pPr>
            <a:r>
              <a:rPr lang="en-US" sz="1600" dirty="0" smtClean="0"/>
              <a:t>User 3 =&gt; </a:t>
            </a:r>
            <a:r>
              <a:rPr lang="en-US" sz="1600" b="1" dirty="0" smtClean="0">
                <a:solidFill>
                  <a:schemeClr val="accent1"/>
                </a:solidFill>
              </a:rPr>
              <a:t>&lt;project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rgbClr val="C00000"/>
                </a:solidFill>
              </a:rPr>
              <a:t>&lt;Member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chemeClr val="accent5"/>
                </a:solidFill>
              </a:rPr>
              <a:t>&lt;Session ID&gt;</a:t>
            </a:r>
          </a:p>
          <a:p>
            <a:pPr>
              <a:tabLst>
                <a:tab pos="806450" algn="l"/>
              </a:tabLst>
            </a:pPr>
            <a:r>
              <a:rPr lang="en-US" sz="1600" b="1" dirty="0" smtClean="0">
                <a:solidFill>
                  <a:schemeClr val="accent1"/>
                </a:solidFill>
              </a:rPr>
              <a:t>	&lt;</a:t>
            </a:r>
            <a:r>
              <a:rPr lang="en-US" sz="1600" b="1" dirty="0">
                <a:solidFill>
                  <a:schemeClr val="accent1"/>
                </a:solidFill>
              </a:rPr>
              <a:t>project ID&gt; </a:t>
            </a:r>
            <a:r>
              <a:rPr lang="en-US" sz="1600" b="1" dirty="0"/>
              <a:t>/ </a:t>
            </a:r>
            <a:r>
              <a:rPr lang="en-US" sz="1600" b="1" dirty="0">
                <a:solidFill>
                  <a:srgbClr val="C00000"/>
                </a:solidFill>
              </a:rPr>
              <a:t>&lt;Member ID&gt; </a:t>
            </a:r>
            <a:r>
              <a:rPr lang="en-US" sz="1600" b="1" dirty="0"/>
              <a:t>/ &lt;Session ID&gt;</a:t>
            </a:r>
            <a:endParaRPr lang="en-US" sz="1600" b="1" dirty="0" smtClean="0"/>
          </a:p>
          <a:p>
            <a:pPr>
              <a:tabLst>
                <a:tab pos="806450" algn="l"/>
              </a:tabLst>
            </a:pPr>
            <a:r>
              <a:rPr lang="en-US" sz="1600" b="1" dirty="0" smtClean="0">
                <a:solidFill>
                  <a:schemeClr val="accent1"/>
                </a:solidFill>
              </a:rPr>
              <a:t>	&lt;</a:t>
            </a:r>
            <a:r>
              <a:rPr lang="en-US" sz="1600" b="1" dirty="0">
                <a:solidFill>
                  <a:schemeClr val="accent1"/>
                </a:solidFill>
              </a:rPr>
              <a:t>project ID&gt; </a:t>
            </a:r>
            <a:r>
              <a:rPr lang="en-US" sz="1600" b="1" dirty="0"/>
              <a:t>/ </a:t>
            </a:r>
            <a:r>
              <a:rPr lang="en-US" sz="1600" b="1" dirty="0">
                <a:solidFill>
                  <a:schemeClr val="accent3"/>
                </a:solidFill>
              </a:rPr>
              <a:t>&lt;Member ID&gt; </a:t>
            </a:r>
            <a:r>
              <a:rPr lang="en-US" sz="1600" b="1" dirty="0"/>
              <a:t>/ &lt;Session ID&gt;</a:t>
            </a:r>
            <a:endParaRPr lang="en-US" sz="1600" b="1" dirty="0" smtClean="0"/>
          </a:p>
        </p:txBody>
      </p:sp>
      <p:sp>
        <p:nvSpPr>
          <p:cNvPr id="60" name="Pentagone régulier 59"/>
          <p:cNvSpPr/>
          <p:nvPr/>
        </p:nvSpPr>
        <p:spPr>
          <a:xfrm>
            <a:off x="7596336" y="1489421"/>
            <a:ext cx="1430139" cy="648072"/>
          </a:xfrm>
          <a:prstGeom prst="pentagon">
            <a:avLst/>
          </a:prstGeom>
          <a:gradFill flip="none" rotWithShape="1">
            <a:gsLst>
              <a:gs pos="25000">
                <a:schemeClr val="tx2"/>
              </a:gs>
              <a:gs pos="50000">
                <a:schemeClr val="accent3"/>
              </a:gs>
              <a:gs pos="75000">
                <a:schemeClr val="tx1"/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Pentagone régulier 60"/>
          <p:cNvSpPr/>
          <p:nvPr/>
        </p:nvSpPr>
        <p:spPr>
          <a:xfrm>
            <a:off x="5292080" y="1417413"/>
            <a:ext cx="1430139" cy="648072"/>
          </a:xfrm>
          <a:prstGeom prst="pentagon">
            <a:avLst/>
          </a:prstGeom>
          <a:gradFill flip="none" rotWithShape="1">
            <a:gsLst>
              <a:gs pos="25000">
                <a:schemeClr val="tx2"/>
              </a:gs>
              <a:gs pos="50000">
                <a:srgbClr val="FF0000"/>
              </a:gs>
              <a:gs pos="75000">
                <a:schemeClr val="accent5"/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74332" y="5194647"/>
            <a:ext cx="466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2 =&gt; </a:t>
            </a:r>
            <a:r>
              <a:rPr lang="en-US" sz="1600" b="1" dirty="0" smtClean="0">
                <a:solidFill>
                  <a:schemeClr val="accent1"/>
                </a:solidFill>
              </a:rPr>
              <a:t>&lt;project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rgbClr val="7030A0"/>
                </a:solidFill>
              </a:rPr>
              <a:t>&lt;Member ID&gt; </a:t>
            </a:r>
            <a:r>
              <a:rPr lang="en-US" sz="1600" b="1" dirty="0" smtClean="0"/>
              <a:t>/ </a:t>
            </a:r>
            <a:r>
              <a:rPr lang="en-US" sz="1600" b="1" dirty="0" smtClean="0">
                <a:solidFill>
                  <a:schemeClr val="accent6"/>
                </a:solidFill>
              </a:rPr>
              <a:t>&lt;Session ID&gt;</a:t>
            </a:r>
          </a:p>
          <a:p>
            <a:pPr>
              <a:tabLst>
                <a:tab pos="809625" algn="l"/>
              </a:tabLst>
            </a:pPr>
            <a:r>
              <a:rPr lang="en-US" sz="1600" b="1" dirty="0" smtClean="0"/>
              <a:t>	</a:t>
            </a:r>
            <a:r>
              <a:rPr lang="en-US" sz="1600" b="1" dirty="0" smtClean="0">
                <a:solidFill>
                  <a:schemeClr val="accent1"/>
                </a:solidFill>
              </a:rPr>
              <a:t>&lt;</a:t>
            </a:r>
            <a:r>
              <a:rPr lang="en-US" sz="1600" b="1" dirty="0">
                <a:solidFill>
                  <a:schemeClr val="accent1"/>
                </a:solidFill>
              </a:rPr>
              <a:t>project ID&gt; </a:t>
            </a:r>
            <a:r>
              <a:rPr lang="en-US" sz="1600" b="1" dirty="0"/>
              <a:t>/ </a:t>
            </a:r>
            <a:r>
              <a:rPr lang="en-US" sz="1600" b="1" dirty="0">
                <a:solidFill>
                  <a:schemeClr val="accent4"/>
                </a:solidFill>
              </a:rPr>
              <a:t>&lt;Member ID&gt; </a:t>
            </a:r>
            <a:r>
              <a:rPr lang="en-US" sz="1600" b="1" dirty="0"/>
              <a:t>/ &lt;Session ID</a:t>
            </a:r>
            <a:r>
              <a:rPr lang="en-US" sz="1600" b="1" dirty="0" smtClean="0"/>
              <a:t>&gt;</a:t>
            </a:r>
            <a:endParaRPr lang="en-US" sz="1600" b="1" dirty="0"/>
          </a:p>
        </p:txBody>
      </p:sp>
      <p:sp>
        <p:nvSpPr>
          <p:cNvPr id="63" name="Pentagone régulier 62"/>
          <p:cNvSpPr/>
          <p:nvPr/>
        </p:nvSpPr>
        <p:spPr>
          <a:xfrm>
            <a:off x="6444208" y="1988840"/>
            <a:ext cx="1430139" cy="648072"/>
          </a:xfrm>
          <a:prstGeom prst="pentagon">
            <a:avLst/>
          </a:prstGeom>
          <a:gradFill flip="none" rotWithShape="1">
            <a:gsLst>
              <a:gs pos="25000">
                <a:schemeClr val="tx2"/>
              </a:gs>
              <a:gs pos="50000">
                <a:schemeClr val="accent4"/>
              </a:gs>
              <a:gs pos="75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316702" y="576213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1</a:t>
            </a:r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>
            <a:off x="6260954" y="5661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2</a:t>
            </a:r>
            <a:endParaRPr lang="en-US" dirty="0"/>
          </a:p>
        </p:txBody>
      </p:sp>
      <p:sp>
        <p:nvSpPr>
          <p:cNvPr id="68" name="ZoneTexte 67"/>
          <p:cNvSpPr txBox="1"/>
          <p:nvPr/>
        </p:nvSpPr>
        <p:spPr>
          <a:xfrm>
            <a:off x="7695849" y="58201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3</a:t>
            </a:r>
            <a:endParaRPr lang="en-US" dirty="0"/>
          </a:p>
        </p:txBody>
      </p:sp>
      <p:sp>
        <p:nvSpPr>
          <p:cNvPr id="71" name="ZoneTexte 70"/>
          <p:cNvSpPr txBox="1"/>
          <p:nvPr/>
        </p:nvSpPr>
        <p:spPr>
          <a:xfrm>
            <a:off x="8144198" y="5142409"/>
            <a:ext cx="869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Sunset</a:t>
            </a:r>
            <a:endParaRPr lang="en-US" sz="2000" i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8296459" y="3676391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i="1" dirty="0" err="1" smtClean="0"/>
              <a:t>spyB</a:t>
            </a:r>
            <a:endParaRPr lang="en-US" i="1" dirty="0"/>
          </a:p>
        </p:txBody>
      </p:sp>
      <p:sp>
        <p:nvSpPr>
          <p:cNvPr id="73" name="Flèche vers le haut 72"/>
          <p:cNvSpPr/>
          <p:nvPr/>
        </p:nvSpPr>
        <p:spPr>
          <a:xfrm>
            <a:off x="6983660" y="4653136"/>
            <a:ext cx="288032" cy="49476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cteur en arc 78"/>
          <p:cNvCxnSpPr>
            <a:stCxn id="68" idx="0"/>
            <a:endCxn id="61" idx="3"/>
          </p:cNvCxnSpPr>
          <p:nvPr/>
        </p:nvCxnSpPr>
        <p:spPr>
          <a:xfrm rot="16200000" flipV="1">
            <a:off x="5170993" y="2901643"/>
            <a:ext cx="3754713" cy="20823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>
            <a:stCxn id="68" idx="0"/>
            <a:endCxn id="60" idx="3"/>
          </p:cNvCxnSpPr>
          <p:nvPr/>
        </p:nvCxnSpPr>
        <p:spPr>
          <a:xfrm rot="5400000" flipH="1" flipV="1">
            <a:off x="6359124" y="3867917"/>
            <a:ext cx="3682705" cy="221859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7" idx="0"/>
            <a:endCxn id="63" idx="3"/>
          </p:cNvCxnSpPr>
          <p:nvPr/>
        </p:nvCxnSpPr>
        <p:spPr>
          <a:xfrm rot="5400000" flipH="1" flipV="1">
            <a:off x="5394797" y="3896767"/>
            <a:ext cx="3024336" cy="50462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66" idx="0"/>
            <a:endCxn id="61" idx="3"/>
          </p:cNvCxnSpPr>
          <p:nvPr/>
        </p:nvCxnSpPr>
        <p:spPr>
          <a:xfrm rot="5400000" flipH="1" flipV="1">
            <a:off x="4010452" y="3765433"/>
            <a:ext cx="3696646" cy="29675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1475656" y="1084094"/>
            <a:ext cx="217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Pre-Experiment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295000" y="1037927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5994290" y="6207695"/>
            <a:ext cx="230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Post-Experiment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4067944" y="1040186"/>
            <a:ext cx="86940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Sunset</a:t>
            </a:r>
            <a:endParaRPr lang="en-US" sz="2000" i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8144198" y="1017303"/>
            <a:ext cx="8030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Swing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432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02" grpId="0" animBg="1"/>
      <p:bldP spid="99" grpId="0" animBg="1"/>
      <p:bldP spid="64" grpId="0" animBg="1"/>
      <p:bldP spid="6" grpId="0" animBg="1"/>
      <p:bldP spid="7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31" grpId="0"/>
      <p:bldP spid="51" grpId="0"/>
      <p:bldP spid="60" grpId="0" animBg="1"/>
      <p:bldP spid="61" grpId="0" animBg="1"/>
      <p:bldP spid="62" grpId="0"/>
      <p:bldP spid="63" grpId="0" animBg="1"/>
      <p:bldP spid="66" grpId="0"/>
      <p:bldP spid="67" grpId="0"/>
      <p:bldP spid="68" grpId="0"/>
      <p:bldP spid="71" grpId="0"/>
      <p:bldP spid="72" grpId="0"/>
      <p:bldP spid="73" grpId="0" animBg="1"/>
      <p:bldP spid="98" grpId="0"/>
      <p:bldP spid="100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688741" y="1471581"/>
            <a:ext cx="1721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+mj-lt"/>
              </a:rPr>
              <a:t>experimental</a:t>
            </a:r>
            <a:endParaRPr lang="en-GB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71600" y="175603"/>
            <a:ext cx="8136904" cy="4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1800" kern="0" dirty="0" err="1" smtClean="0"/>
              <a:t>Dadimodo</a:t>
            </a:r>
            <a:r>
              <a:rPr lang="en-US" sz="1800" kern="0" dirty="0" smtClean="0"/>
              <a:t>: refining domain orientations with an all-atom description </a:t>
            </a:r>
            <a:endParaRPr lang="en-US" sz="1800" kern="0" dirty="0"/>
          </a:p>
        </p:txBody>
      </p:sp>
      <p:sp>
        <p:nvSpPr>
          <p:cNvPr id="16391" name="Rectangle 16390"/>
          <p:cNvSpPr/>
          <p:nvPr/>
        </p:nvSpPr>
        <p:spPr>
          <a:xfrm>
            <a:off x="43602" y="3429000"/>
            <a:ext cx="75527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j-lt"/>
              </a:rPr>
              <a:t>Initial (slow) version</a:t>
            </a:r>
            <a:r>
              <a:rPr lang="en-GB" sz="1600" dirty="0" smtClean="0">
                <a:latin typeface="+mj-lt"/>
              </a:rPr>
              <a:t> : </a:t>
            </a:r>
            <a:r>
              <a:rPr lang="fr-FR" sz="1200" b="1" dirty="0">
                <a:solidFill>
                  <a:srgbClr val="000000"/>
                </a:solidFill>
                <a:latin typeface="+mj-lt"/>
                <a:ea typeface="DejaVu Sans"/>
                <a:cs typeface="Times New Roman" pitchFamily="18" charset="0"/>
              </a:rPr>
              <a:t>Evrard et al. (2011), </a:t>
            </a:r>
            <a:r>
              <a:rPr lang="en-US" sz="1200" i="1" dirty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J. Appl. </a:t>
            </a:r>
            <a:r>
              <a:rPr lang="en-US" sz="1200" i="1" dirty="0" err="1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Cryst</a:t>
            </a:r>
            <a:r>
              <a:rPr lang="en-US" sz="1200" i="1" dirty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, </a:t>
            </a:r>
            <a:r>
              <a:rPr lang="en-US" sz="1200" b="1" dirty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44</a:t>
            </a:r>
            <a:r>
              <a:rPr lang="en-US" sz="1200" dirty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:1264-1271</a:t>
            </a:r>
            <a:r>
              <a:rPr lang="en-US" sz="1200" dirty="0" smtClean="0">
                <a:solidFill>
                  <a:prstClr val="black"/>
                </a:solidFill>
                <a:latin typeface="+mj-lt"/>
                <a:ea typeface="DejaVu Sans"/>
                <a:cs typeface="Times New Roman" pitchFamily="18" charset="0"/>
              </a:rPr>
              <a:t>.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600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j-lt"/>
              </a:rPr>
              <a:t>Parallel implementation </a:t>
            </a:r>
            <a:r>
              <a:rPr lang="en-GB" sz="1600" b="1" dirty="0">
                <a:latin typeface="+mj-lt"/>
              </a:rPr>
              <a:t>of </a:t>
            </a:r>
            <a:r>
              <a:rPr lang="en-GB" sz="1600" b="1" dirty="0" smtClean="0">
                <a:latin typeface="+mj-lt"/>
              </a:rPr>
              <a:t>the genetic algorithm</a:t>
            </a:r>
          </a:p>
          <a:p>
            <a:pPr marL="630000" lvl="1" indent="-16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+mj-lt"/>
              </a:rPr>
              <a:t>7300 Atoms </a:t>
            </a:r>
            <a:r>
              <a:rPr lang="en-GB" sz="1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1200" dirty="0" smtClean="0">
                <a:latin typeface="+mj-lt"/>
              </a:rPr>
              <a:t> 7 hours on a 20 processor node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User-friendly input</a:t>
            </a:r>
            <a:endParaRPr lang="en-US" sz="1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User-defined topology : </a:t>
            </a:r>
            <a:r>
              <a:rPr lang="en-US" sz="12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Pdb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file + rigid bodies definitions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  <a:cs typeface="Times New Roman" pitchFamily="18" charset="0"/>
              </a:rPr>
              <a:t>Automated completion (when needed) of </a:t>
            </a:r>
            <a:r>
              <a:rPr lang="en-US" sz="1200" dirty="0" err="1">
                <a:latin typeface="+mj-lt"/>
                <a:cs typeface="Times New Roman" pitchFamily="18" charset="0"/>
              </a:rPr>
              <a:t>pdb</a:t>
            </a:r>
            <a:r>
              <a:rPr lang="en-US" sz="1200" dirty="0">
                <a:latin typeface="+mj-lt"/>
                <a:cs typeface="Times New Roman" pitchFamily="18" charset="0"/>
              </a:rPr>
              <a:t> input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files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u="sng" dirty="0" smtClean="0">
                <a:latin typeface="+mj-lt"/>
                <a:cs typeface="Times New Roman" pitchFamily="18" charset="0"/>
              </a:rPr>
              <a:t>This year</a:t>
            </a:r>
            <a:endParaRPr lang="en-US" sz="1600" b="1" u="sng" dirty="0">
              <a:latin typeface="+mj-lt"/>
              <a:cs typeface="Times New Roman" pitchFamily="18" charset="0"/>
            </a:endParaRPr>
          </a:p>
          <a:p>
            <a:pPr marL="630000" lvl="1" indent="-16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Server dedicated to external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users</a:t>
            </a:r>
            <a:endParaRPr lang="en-US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6396" name="Groupe 16395"/>
          <p:cNvGrpSpPr/>
          <p:nvPr/>
        </p:nvGrpSpPr>
        <p:grpSpPr>
          <a:xfrm>
            <a:off x="86208" y="875894"/>
            <a:ext cx="8424936" cy="2491435"/>
            <a:chOff x="323527" y="2355236"/>
            <a:chExt cx="8424936" cy="2491435"/>
          </a:xfrm>
        </p:grpSpPr>
        <p:sp>
          <p:nvSpPr>
            <p:cNvPr id="16385" name="Flèche droite 16384"/>
            <p:cNvSpPr/>
            <p:nvPr/>
          </p:nvSpPr>
          <p:spPr>
            <a:xfrm>
              <a:off x="3043484" y="2848388"/>
              <a:ext cx="1440160" cy="18464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6388" name="Flèche gauche 16387"/>
            <p:cNvSpPr/>
            <p:nvPr/>
          </p:nvSpPr>
          <p:spPr>
            <a:xfrm>
              <a:off x="2945064" y="4016131"/>
              <a:ext cx="1448384" cy="434804"/>
            </a:xfrm>
            <a:prstGeom prst="lef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6389" name="ZoneTexte 16388"/>
            <p:cNvSpPr txBox="1"/>
            <p:nvPr/>
          </p:nvSpPr>
          <p:spPr>
            <a:xfrm>
              <a:off x="3080268" y="4292200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B050"/>
                  </a:solidFill>
                  <a:latin typeface="+mj-lt"/>
                </a:rPr>
                <a:t>Dadimodo</a:t>
              </a:r>
              <a:endParaRPr lang="en-GB" b="1" dirty="0">
                <a:solidFill>
                  <a:srgbClr val="00B050"/>
                </a:solidFill>
                <a:latin typeface="+mj-lt"/>
              </a:endParaRPr>
            </a:p>
          </p:txBody>
        </p:sp>
        <p:pic>
          <p:nvPicPr>
            <p:cNvPr id="15362" name="Picture 2" descr="Z:\Aurelien\Users\Servier\QR2\Apo\Dadimodo\xray_101bi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0" t="2022" r="20491"/>
            <a:stretch/>
          </p:blipFill>
          <p:spPr bwMode="auto">
            <a:xfrm>
              <a:off x="323527" y="2355236"/>
              <a:ext cx="2448272" cy="248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286" y="2355236"/>
              <a:ext cx="3814177" cy="249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Accolade fermante 3"/>
          <p:cNvSpPr/>
          <p:nvPr/>
        </p:nvSpPr>
        <p:spPr>
          <a:xfrm>
            <a:off x="4696967" y="3933056"/>
            <a:ext cx="235073" cy="2088232"/>
          </a:xfrm>
          <a:prstGeom prst="rightBrace">
            <a:avLst>
              <a:gd name="adj1" fmla="val 50768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AutoShape 2" descr="iNEX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5" descr="iNEX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040052" y="4807895"/>
            <a:ext cx="3348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O. </a:t>
            </a:r>
            <a:r>
              <a:rPr lang="en-US" sz="1600" dirty="0" err="1" smtClean="0">
                <a:latin typeface="+mj-lt"/>
              </a:rPr>
              <a:t>Roudenko</a:t>
            </a:r>
            <a:r>
              <a:rPr lang="en-US" sz="1600" dirty="0">
                <a:latin typeface="+mj-lt"/>
              </a:rPr>
              <a:t> , A. Thureau</a:t>
            </a:r>
            <a:r>
              <a:rPr lang="en-US" sz="1600" dirty="0" smtClean="0">
                <a:latin typeface="+mj-lt"/>
              </a:rPr>
              <a:t>, J. Pérez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5779" y="6165304"/>
            <a:ext cx="35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Why not also on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IspyB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logo officiel quadri tif_30 mai 199 Mo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31" y="0"/>
            <a:ext cx="1413669" cy="7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" y="80177"/>
            <a:ext cx="1136653" cy="11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47664" y="631198"/>
            <a:ext cx="7596336" cy="103946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0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4" grpId="0" animBg="1"/>
      <p:bldP spid="18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899</Words>
  <Application>Microsoft Office PowerPoint</Application>
  <PresentationFormat>Affichage à l'écran (4:3)</PresentationFormat>
  <Paragraphs>187</Paragraphs>
  <Slides>13</Slides>
  <Notes>2</Notes>
  <HiddenSlides>5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Equation</vt:lpstr>
      <vt:lpstr>Biology at SWING beamline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AutoBioSAXS : Automatic Data Treatment workflow for BioSaxs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reduction and data analysis at the SWING beamline</dc:title>
  <dc:creator>PEREZ Javier</dc:creator>
  <cp:lastModifiedBy>THUREAU Aurelien</cp:lastModifiedBy>
  <cp:revision>298</cp:revision>
  <dcterms:created xsi:type="dcterms:W3CDTF">2015-08-27T14:37:47Z</dcterms:created>
  <dcterms:modified xsi:type="dcterms:W3CDTF">2018-01-31T09:43:11Z</dcterms:modified>
</cp:coreProperties>
</file>